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2.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07" r:id="rId5"/>
    <p:sldMasterId id="2147484346" r:id="rId6"/>
    <p:sldMasterId id="2147484386" r:id="rId7"/>
    <p:sldMasterId id="2147484388" r:id="rId8"/>
    <p:sldMasterId id="2147484391" r:id="rId9"/>
    <p:sldMasterId id="2147484398" r:id="rId10"/>
    <p:sldMasterId id="2147484432" r:id="rId11"/>
  </p:sldMasterIdLst>
  <p:notesMasterIdLst>
    <p:notesMasterId r:id="rId52"/>
  </p:notesMasterIdLst>
  <p:sldIdLst>
    <p:sldId id="1664" r:id="rId12"/>
    <p:sldId id="647" r:id="rId13"/>
    <p:sldId id="1673" r:id="rId14"/>
    <p:sldId id="1671" r:id="rId15"/>
    <p:sldId id="1670" r:id="rId16"/>
    <p:sldId id="1666" r:id="rId17"/>
    <p:sldId id="1667" r:id="rId18"/>
    <p:sldId id="1668" r:id="rId19"/>
    <p:sldId id="1665" r:id="rId20"/>
    <p:sldId id="1669" r:id="rId21"/>
    <p:sldId id="1672" r:id="rId22"/>
    <p:sldId id="264" r:id="rId23"/>
    <p:sldId id="257" r:id="rId24"/>
    <p:sldId id="266" r:id="rId25"/>
    <p:sldId id="258" r:id="rId26"/>
    <p:sldId id="260" r:id="rId27"/>
    <p:sldId id="259" r:id="rId28"/>
    <p:sldId id="1676" r:id="rId29"/>
    <p:sldId id="263" r:id="rId30"/>
    <p:sldId id="262" r:id="rId31"/>
    <p:sldId id="1698" r:id="rId32"/>
    <p:sldId id="1675" r:id="rId33"/>
    <p:sldId id="1685" r:id="rId34"/>
    <p:sldId id="1689" r:id="rId35"/>
    <p:sldId id="1677" r:id="rId36"/>
    <p:sldId id="1686" r:id="rId37"/>
    <p:sldId id="1682" r:id="rId38"/>
    <p:sldId id="1683" r:id="rId39"/>
    <p:sldId id="1687" r:id="rId40"/>
    <p:sldId id="1688" r:id="rId41"/>
    <p:sldId id="1691" r:id="rId42"/>
    <p:sldId id="1693" r:id="rId43"/>
    <p:sldId id="1692" r:id="rId44"/>
    <p:sldId id="1694" r:id="rId45"/>
    <p:sldId id="1695" r:id="rId46"/>
    <p:sldId id="1696" r:id="rId47"/>
    <p:sldId id="1681" r:id="rId48"/>
    <p:sldId id="1697" r:id="rId49"/>
    <p:sldId id="1678" r:id="rId50"/>
    <p:sldId id="1674"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45"/>
    <a:srgbClr val="4E6585"/>
    <a:srgbClr val="FFFFFF"/>
    <a:srgbClr val="0A426A"/>
    <a:srgbClr val="399BCB"/>
    <a:srgbClr val="282B31"/>
    <a:srgbClr val="002050"/>
    <a:srgbClr val="5A9BD5"/>
    <a:srgbClr val="8899B7"/>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72703" autoAdjust="0"/>
  </p:normalViewPr>
  <p:slideViewPr>
    <p:cSldViewPr snapToGrid="0">
      <p:cViewPr varScale="1">
        <p:scale>
          <a:sx n="92" d="100"/>
          <a:sy n="92" d="100"/>
        </p:scale>
        <p:origin x="1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diagrams/_rels/data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586FA-AEE5-4693-86F8-E3C2F5704BD0}"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US"/>
        </a:p>
      </dgm:t>
    </dgm:pt>
    <dgm:pt modelId="{23D204C0-1FD3-456D-A343-3CBBFDE378D9}">
      <dgm:prSet/>
      <dgm:spPr/>
      <dgm:t>
        <a:bodyPr/>
        <a:lstStyle/>
        <a:p>
          <a:r>
            <a:rPr lang="en-US"/>
            <a:t>Regions</a:t>
          </a:r>
        </a:p>
      </dgm:t>
    </dgm:pt>
    <dgm:pt modelId="{F79A8F96-85A3-4CD4-992C-8B31A7224703}" type="parTrans" cxnId="{846B4FDF-02E4-4420-8FFC-21A486E1CACB}">
      <dgm:prSet/>
      <dgm:spPr/>
      <dgm:t>
        <a:bodyPr/>
        <a:lstStyle/>
        <a:p>
          <a:endParaRPr lang="en-US"/>
        </a:p>
      </dgm:t>
    </dgm:pt>
    <dgm:pt modelId="{77818047-9C3E-4F8D-85A0-69CC75338268}" type="sibTrans" cxnId="{846B4FDF-02E4-4420-8FFC-21A486E1CACB}">
      <dgm:prSet/>
      <dgm:spPr/>
      <dgm:t>
        <a:bodyPr/>
        <a:lstStyle/>
        <a:p>
          <a:endParaRPr lang="en-US"/>
        </a:p>
      </dgm:t>
    </dgm:pt>
    <dgm:pt modelId="{DE04FB6A-7BCC-4F69-826F-C8F6138BEE47}">
      <dgm:prSet/>
      <dgm:spPr/>
      <dgm:t>
        <a:bodyPr/>
        <a:lstStyle/>
        <a:p>
          <a:r>
            <a:rPr lang="en-US"/>
            <a:t>Availability</a:t>
          </a:r>
        </a:p>
      </dgm:t>
    </dgm:pt>
    <dgm:pt modelId="{B4BAD737-1246-48DD-808F-A17B0CE67D05}" type="parTrans" cxnId="{7D555F1F-2F87-4E72-85B0-524E7B7E1906}">
      <dgm:prSet/>
      <dgm:spPr/>
      <dgm:t>
        <a:bodyPr/>
        <a:lstStyle/>
        <a:p>
          <a:endParaRPr lang="en-US"/>
        </a:p>
      </dgm:t>
    </dgm:pt>
    <dgm:pt modelId="{69C0E718-639E-43D2-971F-4452758FD5C7}" type="sibTrans" cxnId="{7D555F1F-2F87-4E72-85B0-524E7B7E1906}">
      <dgm:prSet/>
      <dgm:spPr/>
      <dgm:t>
        <a:bodyPr/>
        <a:lstStyle/>
        <a:p>
          <a:endParaRPr lang="en-US"/>
        </a:p>
      </dgm:t>
    </dgm:pt>
    <dgm:pt modelId="{342A8D8F-29E5-42BF-817E-424F10CC7E7D}">
      <dgm:prSet/>
      <dgm:spPr/>
      <dgm:t>
        <a:bodyPr/>
        <a:lstStyle/>
        <a:p>
          <a:r>
            <a:rPr lang="en-US"/>
            <a:t>Managed Disks</a:t>
          </a:r>
        </a:p>
      </dgm:t>
    </dgm:pt>
    <dgm:pt modelId="{B67C442F-7115-4816-8172-BA7606B295D8}" type="parTrans" cxnId="{9DBF240E-CA5C-4273-91F5-D36C99ACCECE}">
      <dgm:prSet/>
      <dgm:spPr/>
      <dgm:t>
        <a:bodyPr/>
        <a:lstStyle/>
        <a:p>
          <a:endParaRPr lang="en-US"/>
        </a:p>
      </dgm:t>
    </dgm:pt>
    <dgm:pt modelId="{78F08A35-978F-45FD-936E-405066E1651F}" type="sibTrans" cxnId="{9DBF240E-CA5C-4273-91F5-D36C99ACCECE}">
      <dgm:prSet/>
      <dgm:spPr/>
      <dgm:t>
        <a:bodyPr/>
        <a:lstStyle/>
        <a:p>
          <a:endParaRPr lang="en-US"/>
        </a:p>
      </dgm:t>
    </dgm:pt>
    <dgm:pt modelId="{3F224E59-0183-420F-8399-05BDD1988B28}">
      <dgm:prSet/>
      <dgm:spPr/>
      <dgm:t>
        <a:bodyPr/>
        <a:lstStyle/>
        <a:p>
          <a:r>
            <a:rPr lang="en-US"/>
            <a:t>VM Sizes</a:t>
          </a:r>
        </a:p>
      </dgm:t>
    </dgm:pt>
    <dgm:pt modelId="{4371825F-0070-40BC-8EB3-D3F7AB8C63EE}" type="parTrans" cxnId="{594513C1-7CD1-4AD2-8617-6E9975175C43}">
      <dgm:prSet/>
      <dgm:spPr/>
      <dgm:t>
        <a:bodyPr/>
        <a:lstStyle/>
        <a:p>
          <a:endParaRPr lang="en-US"/>
        </a:p>
      </dgm:t>
    </dgm:pt>
    <dgm:pt modelId="{9437BD10-45BC-4791-9658-B165E00BF74C}" type="sibTrans" cxnId="{594513C1-7CD1-4AD2-8617-6E9975175C43}">
      <dgm:prSet/>
      <dgm:spPr/>
      <dgm:t>
        <a:bodyPr/>
        <a:lstStyle/>
        <a:p>
          <a:endParaRPr lang="en-US"/>
        </a:p>
      </dgm:t>
    </dgm:pt>
    <dgm:pt modelId="{D3FEB4EF-34F8-4A30-8C3B-1D054F3FA53C}">
      <dgm:prSet/>
      <dgm:spPr/>
      <dgm:t>
        <a:bodyPr/>
        <a:lstStyle/>
        <a:p>
          <a:r>
            <a:rPr lang="en-US"/>
            <a:t>Automation</a:t>
          </a:r>
        </a:p>
      </dgm:t>
    </dgm:pt>
    <dgm:pt modelId="{47A45F8B-260A-4A21-9E2E-C5EE99FA5361}" type="parTrans" cxnId="{22376666-EFE8-40D2-AC52-245AD0C2D488}">
      <dgm:prSet/>
      <dgm:spPr/>
      <dgm:t>
        <a:bodyPr/>
        <a:lstStyle/>
        <a:p>
          <a:endParaRPr lang="en-US"/>
        </a:p>
      </dgm:t>
    </dgm:pt>
    <dgm:pt modelId="{9B1339DF-6A32-463B-853C-2143CA19B44B}" type="sibTrans" cxnId="{22376666-EFE8-40D2-AC52-245AD0C2D488}">
      <dgm:prSet/>
      <dgm:spPr/>
      <dgm:t>
        <a:bodyPr/>
        <a:lstStyle/>
        <a:p>
          <a:endParaRPr lang="en-US"/>
        </a:p>
      </dgm:t>
    </dgm:pt>
    <dgm:pt modelId="{2A918C92-3493-4403-B477-F59C8F911CA4}" type="pres">
      <dgm:prSet presAssocID="{3A6586FA-AEE5-4693-86F8-E3C2F5704BD0}" presName="vert0" presStyleCnt="0">
        <dgm:presLayoutVars>
          <dgm:dir/>
          <dgm:animOne val="branch"/>
          <dgm:animLvl val="lvl"/>
        </dgm:presLayoutVars>
      </dgm:prSet>
      <dgm:spPr/>
    </dgm:pt>
    <dgm:pt modelId="{A16D730F-5AF7-4118-9905-0F197AC67C40}" type="pres">
      <dgm:prSet presAssocID="{23D204C0-1FD3-456D-A343-3CBBFDE378D9}" presName="thickLine" presStyleLbl="alignNode1" presStyleIdx="0" presStyleCnt="5"/>
      <dgm:spPr/>
    </dgm:pt>
    <dgm:pt modelId="{4F11BEAC-B6B0-41B5-9E1A-8460E9F90A50}" type="pres">
      <dgm:prSet presAssocID="{23D204C0-1FD3-456D-A343-3CBBFDE378D9}" presName="horz1" presStyleCnt="0"/>
      <dgm:spPr/>
    </dgm:pt>
    <dgm:pt modelId="{DB9E2725-5C7A-4E6B-A646-D9DAC523B2E1}" type="pres">
      <dgm:prSet presAssocID="{23D204C0-1FD3-456D-A343-3CBBFDE378D9}" presName="tx1" presStyleLbl="revTx" presStyleIdx="0" presStyleCnt="5"/>
      <dgm:spPr/>
    </dgm:pt>
    <dgm:pt modelId="{2FBCDEFB-7ED9-4E4D-8723-6D331DB3E68A}" type="pres">
      <dgm:prSet presAssocID="{23D204C0-1FD3-456D-A343-3CBBFDE378D9}" presName="vert1" presStyleCnt="0"/>
      <dgm:spPr/>
    </dgm:pt>
    <dgm:pt modelId="{B50D1687-0EE4-432F-802C-F506413568DE}" type="pres">
      <dgm:prSet presAssocID="{DE04FB6A-7BCC-4F69-826F-C8F6138BEE47}" presName="thickLine" presStyleLbl="alignNode1" presStyleIdx="1" presStyleCnt="5"/>
      <dgm:spPr/>
    </dgm:pt>
    <dgm:pt modelId="{59A74535-403D-40CE-99CA-DFD4715EF879}" type="pres">
      <dgm:prSet presAssocID="{DE04FB6A-7BCC-4F69-826F-C8F6138BEE47}" presName="horz1" presStyleCnt="0"/>
      <dgm:spPr/>
    </dgm:pt>
    <dgm:pt modelId="{7671883C-5FD7-48C6-9BC9-1DA1530F8A7D}" type="pres">
      <dgm:prSet presAssocID="{DE04FB6A-7BCC-4F69-826F-C8F6138BEE47}" presName="tx1" presStyleLbl="revTx" presStyleIdx="1" presStyleCnt="5"/>
      <dgm:spPr/>
    </dgm:pt>
    <dgm:pt modelId="{607F389D-D2CE-479E-ACD1-AC7C3A1AEF61}" type="pres">
      <dgm:prSet presAssocID="{DE04FB6A-7BCC-4F69-826F-C8F6138BEE47}" presName="vert1" presStyleCnt="0"/>
      <dgm:spPr/>
    </dgm:pt>
    <dgm:pt modelId="{B738714E-7E73-45C4-A51F-31E3760FC7D6}" type="pres">
      <dgm:prSet presAssocID="{342A8D8F-29E5-42BF-817E-424F10CC7E7D}" presName="thickLine" presStyleLbl="alignNode1" presStyleIdx="2" presStyleCnt="5"/>
      <dgm:spPr/>
    </dgm:pt>
    <dgm:pt modelId="{E2B750DC-8E0E-4AC3-996E-A13FB7DDE1C9}" type="pres">
      <dgm:prSet presAssocID="{342A8D8F-29E5-42BF-817E-424F10CC7E7D}" presName="horz1" presStyleCnt="0"/>
      <dgm:spPr/>
    </dgm:pt>
    <dgm:pt modelId="{F919032E-73C6-42DD-B83E-2F14D7533313}" type="pres">
      <dgm:prSet presAssocID="{342A8D8F-29E5-42BF-817E-424F10CC7E7D}" presName="tx1" presStyleLbl="revTx" presStyleIdx="2" presStyleCnt="5"/>
      <dgm:spPr/>
    </dgm:pt>
    <dgm:pt modelId="{E743C42B-F772-4259-972E-FF469C44CD34}" type="pres">
      <dgm:prSet presAssocID="{342A8D8F-29E5-42BF-817E-424F10CC7E7D}" presName="vert1" presStyleCnt="0"/>
      <dgm:spPr/>
    </dgm:pt>
    <dgm:pt modelId="{A22DA9EC-7164-413B-9FC4-648568FD8D96}" type="pres">
      <dgm:prSet presAssocID="{3F224E59-0183-420F-8399-05BDD1988B28}" presName="thickLine" presStyleLbl="alignNode1" presStyleIdx="3" presStyleCnt="5"/>
      <dgm:spPr/>
    </dgm:pt>
    <dgm:pt modelId="{96C55221-1262-43BE-BFF2-D69B900E754D}" type="pres">
      <dgm:prSet presAssocID="{3F224E59-0183-420F-8399-05BDD1988B28}" presName="horz1" presStyleCnt="0"/>
      <dgm:spPr/>
    </dgm:pt>
    <dgm:pt modelId="{3368C2E3-513E-49B3-A44F-DB72E839FA34}" type="pres">
      <dgm:prSet presAssocID="{3F224E59-0183-420F-8399-05BDD1988B28}" presName="tx1" presStyleLbl="revTx" presStyleIdx="3" presStyleCnt="5"/>
      <dgm:spPr/>
    </dgm:pt>
    <dgm:pt modelId="{F5E70E15-5123-493C-81DF-F16DD8381482}" type="pres">
      <dgm:prSet presAssocID="{3F224E59-0183-420F-8399-05BDD1988B28}" presName="vert1" presStyleCnt="0"/>
      <dgm:spPr/>
    </dgm:pt>
    <dgm:pt modelId="{96D779BE-D5A5-48DD-87D9-39375507D128}" type="pres">
      <dgm:prSet presAssocID="{D3FEB4EF-34F8-4A30-8C3B-1D054F3FA53C}" presName="thickLine" presStyleLbl="alignNode1" presStyleIdx="4" presStyleCnt="5"/>
      <dgm:spPr/>
    </dgm:pt>
    <dgm:pt modelId="{14B6F754-97DD-466B-85A8-105C19E3468B}" type="pres">
      <dgm:prSet presAssocID="{D3FEB4EF-34F8-4A30-8C3B-1D054F3FA53C}" presName="horz1" presStyleCnt="0"/>
      <dgm:spPr/>
    </dgm:pt>
    <dgm:pt modelId="{432D1507-78CF-4D58-B58C-27867A80004B}" type="pres">
      <dgm:prSet presAssocID="{D3FEB4EF-34F8-4A30-8C3B-1D054F3FA53C}" presName="tx1" presStyleLbl="revTx" presStyleIdx="4" presStyleCnt="5"/>
      <dgm:spPr/>
    </dgm:pt>
    <dgm:pt modelId="{F5DEBB4E-B08F-401F-8DAB-A69CCB876027}" type="pres">
      <dgm:prSet presAssocID="{D3FEB4EF-34F8-4A30-8C3B-1D054F3FA53C}" presName="vert1" presStyleCnt="0"/>
      <dgm:spPr/>
    </dgm:pt>
  </dgm:ptLst>
  <dgm:cxnLst>
    <dgm:cxn modelId="{9DBF240E-CA5C-4273-91F5-D36C99ACCECE}" srcId="{3A6586FA-AEE5-4693-86F8-E3C2F5704BD0}" destId="{342A8D8F-29E5-42BF-817E-424F10CC7E7D}" srcOrd="2" destOrd="0" parTransId="{B67C442F-7115-4816-8172-BA7606B295D8}" sibTransId="{78F08A35-978F-45FD-936E-405066E1651F}"/>
    <dgm:cxn modelId="{4B576A13-6E50-4983-AAD3-CC2954A70BB5}" type="presOf" srcId="{3A6586FA-AEE5-4693-86F8-E3C2F5704BD0}" destId="{2A918C92-3493-4403-B477-F59C8F911CA4}" srcOrd="0" destOrd="0" presId="urn:microsoft.com/office/officeart/2008/layout/LinedList"/>
    <dgm:cxn modelId="{7D555F1F-2F87-4E72-85B0-524E7B7E1906}" srcId="{3A6586FA-AEE5-4693-86F8-E3C2F5704BD0}" destId="{DE04FB6A-7BCC-4F69-826F-C8F6138BEE47}" srcOrd="1" destOrd="0" parTransId="{B4BAD737-1246-48DD-808F-A17B0CE67D05}" sibTransId="{69C0E718-639E-43D2-971F-4452758FD5C7}"/>
    <dgm:cxn modelId="{7F03D945-AA56-4128-B0B2-008BB694FCB5}" type="presOf" srcId="{342A8D8F-29E5-42BF-817E-424F10CC7E7D}" destId="{F919032E-73C6-42DD-B83E-2F14D7533313}" srcOrd="0" destOrd="0" presId="urn:microsoft.com/office/officeart/2008/layout/LinedList"/>
    <dgm:cxn modelId="{22376666-EFE8-40D2-AC52-245AD0C2D488}" srcId="{3A6586FA-AEE5-4693-86F8-E3C2F5704BD0}" destId="{D3FEB4EF-34F8-4A30-8C3B-1D054F3FA53C}" srcOrd="4" destOrd="0" parTransId="{47A45F8B-260A-4A21-9E2E-C5EE99FA5361}" sibTransId="{9B1339DF-6A32-463B-853C-2143CA19B44B}"/>
    <dgm:cxn modelId="{0B88CAAA-D071-482A-9F97-CEBA26692AE2}" type="presOf" srcId="{DE04FB6A-7BCC-4F69-826F-C8F6138BEE47}" destId="{7671883C-5FD7-48C6-9BC9-1DA1530F8A7D}" srcOrd="0" destOrd="0" presId="urn:microsoft.com/office/officeart/2008/layout/LinedList"/>
    <dgm:cxn modelId="{F46DEDAF-F1D8-495E-83C2-2AD2CE4FD8DD}" type="presOf" srcId="{23D204C0-1FD3-456D-A343-3CBBFDE378D9}" destId="{DB9E2725-5C7A-4E6B-A646-D9DAC523B2E1}" srcOrd="0" destOrd="0" presId="urn:microsoft.com/office/officeart/2008/layout/LinedList"/>
    <dgm:cxn modelId="{77C4FBB1-A523-4448-B1DE-F32BB8C9B959}" type="presOf" srcId="{3F224E59-0183-420F-8399-05BDD1988B28}" destId="{3368C2E3-513E-49B3-A44F-DB72E839FA34}" srcOrd="0" destOrd="0" presId="urn:microsoft.com/office/officeart/2008/layout/LinedList"/>
    <dgm:cxn modelId="{594513C1-7CD1-4AD2-8617-6E9975175C43}" srcId="{3A6586FA-AEE5-4693-86F8-E3C2F5704BD0}" destId="{3F224E59-0183-420F-8399-05BDD1988B28}" srcOrd="3" destOrd="0" parTransId="{4371825F-0070-40BC-8EB3-D3F7AB8C63EE}" sibTransId="{9437BD10-45BC-4791-9658-B165E00BF74C}"/>
    <dgm:cxn modelId="{846B4FDF-02E4-4420-8FFC-21A486E1CACB}" srcId="{3A6586FA-AEE5-4693-86F8-E3C2F5704BD0}" destId="{23D204C0-1FD3-456D-A343-3CBBFDE378D9}" srcOrd="0" destOrd="0" parTransId="{F79A8F96-85A3-4CD4-992C-8B31A7224703}" sibTransId="{77818047-9C3E-4F8D-85A0-69CC75338268}"/>
    <dgm:cxn modelId="{4209CAFA-55D0-41AA-BCCF-E628DE582759}" type="presOf" srcId="{D3FEB4EF-34F8-4A30-8C3B-1D054F3FA53C}" destId="{432D1507-78CF-4D58-B58C-27867A80004B}" srcOrd="0" destOrd="0" presId="urn:microsoft.com/office/officeart/2008/layout/LinedList"/>
    <dgm:cxn modelId="{A2A02546-31DA-4AA1-B919-0C541DF1088D}" type="presParOf" srcId="{2A918C92-3493-4403-B477-F59C8F911CA4}" destId="{A16D730F-5AF7-4118-9905-0F197AC67C40}" srcOrd="0" destOrd="0" presId="urn:microsoft.com/office/officeart/2008/layout/LinedList"/>
    <dgm:cxn modelId="{31AB6E84-ABD8-490A-A6D1-7215E875B593}" type="presParOf" srcId="{2A918C92-3493-4403-B477-F59C8F911CA4}" destId="{4F11BEAC-B6B0-41B5-9E1A-8460E9F90A50}" srcOrd="1" destOrd="0" presId="urn:microsoft.com/office/officeart/2008/layout/LinedList"/>
    <dgm:cxn modelId="{412C9BAA-4AA6-4F0B-A01B-F2108E587F1E}" type="presParOf" srcId="{4F11BEAC-B6B0-41B5-9E1A-8460E9F90A50}" destId="{DB9E2725-5C7A-4E6B-A646-D9DAC523B2E1}" srcOrd="0" destOrd="0" presId="urn:microsoft.com/office/officeart/2008/layout/LinedList"/>
    <dgm:cxn modelId="{F350D46A-12CA-42EF-94BC-6B43E97BFDCE}" type="presParOf" srcId="{4F11BEAC-B6B0-41B5-9E1A-8460E9F90A50}" destId="{2FBCDEFB-7ED9-4E4D-8723-6D331DB3E68A}" srcOrd="1" destOrd="0" presId="urn:microsoft.com/office/officeart/2008/layout/LinedList"/>
    <dgm:cxn modelId="{13C6A8FF-4FEF-4895-B4AB-CDB794C74ED9}" type="presParOf" srcId="{2A918C92-3493-4403-B477-F59C8F911CA4}" destId="{B50D1687-0EE4-432F-802C-F506413568DE}" srcOrd="2" destOrd="0" presId="urn:microsoft.com/office/officeart/2008/layout/LinedList"/>
    <dgm:cxn modelId="{1146F067-8334-41A0-A730-38E6B29AF24E}" type="presParOf" srcId="{2A918C92-3493-4403-B477-F59C8F911CA4}" destId="{59A74535-403D-40CE-99CA-DFD4715EF879}" srcOrd="3" destOrd="0" presId="urn:microsoft.com/office/officeart/2008/layout/LinedList"/>
    <dgm:cxn modelId="{E206133F-285F-422E-9E23-ECCCE55B0795}" type="presParOf" srcId="{59A74535-403D-40CE-99CA-DFD4715EF879}" destId="{7671883C-5FD7-48C6-9BC9-1DA1530F8A7D}" srcOrd="0" destOrd="0" presId="urn:microsoft.com/office/officeart/2008/layout/LinedList"/>
    <dgm:cxn modelId="{FF9E0884-8A95-452F-94DE-69B279AB3E3D}" type="presParOf" srcId="{59A74535-403D-40CE-99CA-DFD4715EF879}" destId="{607F389D-D2CE-479E-ACD1-AC7C3A1AEF61}" srcOrd="1" destOrd="0" presId="urn:microsoft.com/office/officeart/2008/layout/LinedList"/>
    <dgm:cxn modelId="{6F93EAE0-15A0-461A-81A3-06B2BA762ADC}" type="presParOf" srcId="{2A918C92-3493-4403-B477-F59C8F911CA4}" destId="{B738714E-7E73-45C4-A51F-31E3760FC7D6}" srcOrd="4" destOrd="0" presId="urn:microsoft.com/office/officeart/2008/layout/LinedList"/>
    <dgm:cxn modelId="{1C529080-E977-4747-845D-C2505945F196}" type="presParOf" srcId="{2A918C92-3493-4403-B477-F59C8F911CA4}" destId="{E2B750DC-8E0E-4AC3-996E-A13FB7DDE1C9}" srcOrd="5" destOrd="0" presId="urn:microsoft.com/office/officeart/2008/layout/LinedList"/>
    <dgm:cxn modelId="{4A0D15E7-5E54-48A7-B9B8-41D357823107}" type="presParOf" srcId="{E2B750DC-8E0E-4AC3-996E-A13FB7DDE1C9}" destId="{F919032E-73C6-42DD-B83E-2F14D7533313}" srcOrd="0" destOrd="0" presId="urn:microsoft.com/office/officeart/2008/layout/LinedList"/>
    <dgm:cxn modelId="{3779B6D9-FF04-4B2F-860C-427E20203CBD}" type="presParOf" srcId="{E2B750DC-8E0E-4AC3-996E-A13FB7DDE1C9}" destId="{E743C42B-F772-4259-972E-FF469C44CD34}" srcOrd="1" destOrd="0" presId="urn:microsoft.com/office/officeart/2008/layout/LinedList"/>
    <dgm:cxn modelId="{53664032-BB6F-459D-9E7A-65DFF9BF42D9}" type="presParOf" srcId="{2A918C92-3493-4403-B477-F59C8F911CA4}" destId="{A22DA9EC-7164-413B-9FC4-648568FD8D96}" srcOrd="6" destOrd="0" presId="urn:microsoft.com/office/officeart/2008/layout/LinedList"/>
    <dgm:cxn modelId="{DC6AE254-2982-4E52-86F8-92D99569B504}" type="presParOf" srcId="{2A918C92-3493-4403-B477-F59C8F911CA4}" destId="{96C55221-1262-43BE-BFF2-D69B900E754D}" srcOrd="7" destOrd="0" presId="urn:microsoft.com/office/officeart/2008/layout/LinedList"/>
    <dgm:cxn modelId="{01AFBC16-A69F-48CA-934D-3D23A91CD944}" type="presParOf" srcId="{96C55221-1262-43BE-BFF2-D69B900E754D}" destId="{3368C2E3-513E-49B3-A44F-DB72E839FA34}" srcOrd="0" destOrd="0" presId="urn:microsoft.com/office/officeart/2008/layout/LinedList"/>
    <dgm:cxn modelId="{A8DC30A4-E66F-4CEF-8AC4-CA63EAE982BB}" type="presParOf" srcId="{96C55221-1262-43BE-BFF2-D69B900E754D}" destId="{F5E70E15-5123-493C-81DF-F16DD8381482}" srcOrd="1" destOrd="0" presId="urn:microsoft.com/office/officeart/2008/layout/LinedList"/>
    <dgm:cxn modelId="{293994BB-A5CF-4F95-8099-E06C0AAAD07A}" type="presParOf" srcId="{2A918C92-3493-4403-B477-F59C8F911CA4}" destId="{96D779BE-D5A5-48DD-87D9-39375507D128}" srcOrd="8" destOrd="0" presId="urn:microsoft.com/office/officeart/2008/layout/LinedList"/>
    <dgm:cxn modelId="{629466BE-8C8A-4FC3-B70A-04FAFF026BFC}" type="presParOf" srcId="{2A918C92-3493-4403-B477-F59C8F911CA4}" destId="{14B6F754-97DD-466B-85A8-105C19E3468B}" srcOrd="9" destOrd="0" presId="urn:microsoft.com/office/officeart/2008/layout/LinedList"/>
    <dgm:cxn modelId="{D4C68C40-DE1C-47D7-B2DB-51A5C32943B3}" type="presParOf" srcId="{14B6F754-97DD-466B-85A8-105C19E3468B}" destId="{432D1507-78CF-4D58-B58C-27867A80004B}" srcOrd="0" destOrd="0" presId="urn:microsoft.com/office/officeart/2008/layout/LinedList"/>
    <dgm:cxn modelId="{D3F995BF-D951-4EB4-999D-97E5566CA082}" type="presParOf" srcId="{14B6F754-97DD-466B-85A8-105C19E3468B}" destId="{F5DEBB4E-B08F-401F-8DAB-A69CCB8760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DDFA4F10-C3BF-4B5C-8F08-1991C0754BB9}" type="presOf" srcId="{CB3CC6EF-180B-454A-98F5-B2BD7F793FF0}" destId="{09819438-4A97-4AC8-9381-3AEC488A8C6C}" srcOrd="0" destOrd="0" presId="urn:microsoft.com/office/officeart/2005/8/layout/pList2"/>
    <dgm:cxn modelId="{2DE56E10-4C6E-4EEA-BC7E-3E3CA1CA6B1A}" srcId="{2A60E08D-E45E-47EA-9BEE-08980CDEECE1}" destId="{91865314-B47A-4B50-BE36-46379568DB8B}" srcOrd="5" destOrd="0" parTransId="{7504419E-5E17-41B5-9AC6-1F86AD950818}" sibTransId="{713DB5A9-3231-415F-9C97-1CA79FEDD1B4}"/>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39037E5A-2C4B-4864-9FA7-1BDC8F6EB408}" type="presOf" srcId="{91865314-B47A-4B50-BE36-46379568DB8B}" destId="{4C8850C9-EB37-4E9D-ACEF-84D4548B96BC}"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11F5C-D838-4196-8DFB-C8BE4B9EA62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5A819E0B-E381-4CB9-B594-47519EF4D510}">
      <dgm:prSet/>
      <dgm:spPr/>
      <dgm:t>
        <a:bodyPr/>
        <a:lstStyle/>
        <a:p>
          <a:r>
            <a:rPr lang="en-GB"/>
            <a:t>RancherOS</a:t>
          </a:r>
          <a:endParaRPr lang="en-US"/>
        </a:p>
      </dgm:t>
    </dgm:pt>
    <dgm:pt modelId="{88E1D7EE-01C6-4CB7-AA56-EB6571CA07D1}" type="parTrans" cxnId="{F2BB7393-4737-4934-86EC-6063A5E66C95}">
      <dgm:prSet/>
      <dgm:spPr/>
      <dgm:t>
        <a:bodyPr/>
        <a:lstStyle/>
        <a:p>
          <a:endParaRPr lang="en-US"/>
        </a:p>
      </dgm:t>
    </dgm:pt>
    <dgm:pt modelId="{19217239-FBC4-4929-90EC-4E1E49425D7C}" type="sibTrans" cxnId="{F2BB7393-4737-4934-86EC-6063A5E66C95}">
      <dgm:prSet/>
      <dgm:spPr/>
      <dgm:t>
        <a:bodyPr/>
        <a:lstStyle/>
        <a:p>
          <a:endParaRPr lang="en-US"/>
        </a:p>
      </dgm:t>
    </dgm:pt>
    <dgm:pt modelId="{7344FE9B-49DA-4A62-AE59-A88576750C5A}">
      <dgm:prSet/>
      <dgm:spPr/>
      <dgm:t>
        <a:bodyPr/>
        <a:lstStyle/>
        <a:p>
          <a:r>
            <a:rPr lang="en-GB"/>
            <a:t>Docker on Ubuntu Server</a:t>
          </a:r>
          <a:endParaRPr lang="en-US"/>
        </a:p>
      </dgm:t>
    </dgm:pt>
    <dgm:pt modelId="{6FC65166-882E-4550-BE58-46E8D6E90433}" type="parTrans" cxnId="{0DCDADBC-FBCA-4129-9F92-641392CBDA89}">
      <dgm:prSet/>
      <dgm:spPr/>
      <dgm:t>
        <a:bodyPr/>
        <a:lstStyle/>
        <a:p>
          <a:endParaRPr lang="en-US"/>
        </a:p>
      </dgm:t>
    </dgm:pt>
    <dgm:pt modelId="{865DA91C-8973-42D4-A12F-E591BF592271}" type="sibTrans" cxnId="{0DCDADBC-FBCA-4129-9F92-641392CBDA89}">
      <dgm:prSet/>
      <dgm:spPr/>
      <dgm:t>
        <a:bodyPr/>
        <a:lstStyle/>
        <a:p>
          <a:endParaRPr lang="en-US"/>
        </a:p>
      </dgm:t>
    </dgm:pt>
    <dgm:pt modelId="{FF2EE21E-BB18-47DC-A5D4-CDD16E1058EE}" type="pres">
      <dgm:prSet presAssocID="{90811F5C-D838-4196-8DFB-C8BE4B9EA620}" presName="Name0" presStyleCnt="0">
        <dgm:presLayoutVars>
          <dgm:dir/>
          <dgm:animLvl val="lvl"/>
          <dgm:resizeHandles val="exact"/>
        </dgm:presLayoutVars>
      </dgm:prSet>
      <dgm:spPr/>
    </dgm:pt>
    <dgm:pt modelId="{11C9EA28-BFA0-48BA-A69D-6A8CCAA0A61E}" type="pres">
      <dgm:prSet presAssocID="{5A819E0B-E381-4CB9-B594-47519EF4D510}" presName="composite" presStyleCnt="0"/>
      <dgm:spPr/>
    </dgm:pt>
    <dgm:pt modelId="{6A27A975-8E77-4EF2-9C0E-418D051B5145}" type="pres">
      <dgm:prSet presAssocID="{5A819E0B-E381-4CB9-B594-47519EF4D510}" presName="parTx" presStyleLbl="alignNode1" presStyleIdx="0" presStyleCnt="2">
        <dgm:presLayoutVars>
          <dgm:chMax val="0"/>
          <dgm:chPref val="0"/>
          <dgm:bulletEnabled val="1"/>
        </dgm:presLayoutVars>
      </dgm:prSet>
      <dgm:spPr/>
    </dgm:pt>
    <dgm:pt modelId="{8DFCA4A1-D74E-4FEB-913A-DAD27031AAD9}" type="pres">
      <dgm:prSet presAssocID="{5A819E0B-E381-4CB9-B594-47519EF4D510}" presName="desTx" presStyleLbl="alignAccFollowNode1" presStyleIdx="0" presStyleCnt="2">
        <dgm:presLayoutVars>
          <dgm:bulletEnabled val="1"/>
        </dgm:presLayoutVars>
      </dgm:prSet>
      <dgm:spPr/>
    </dgm:pt>
    <dgm:pt modelId="{D1BF1575-B7B0-4B23-9CC9-36ECF7B2D425}" type="pres">
      <dgm:prSet presAssocID="{19217239-FBC4-4929-90EC-4E1E49425D7C}" presName="space" presStyleCnt="0"/>
      <dgm:spPr/>
    </dgm:pt>
    <dgm:pt modelId="{B311ED76-6DB7-4517-B301-7713E991FCA6}" type="pres">
      <dgm:prSet presAssocID="{7344FE9B-49DA-4A62-AE59-A88576750C5A}" presName="composite" presStyleCnt="0"/>
      <dgm:spPr/>
    </dgm:pt>
    <dgm:pt modelId="{23240DD6-75B3-481D-BB3B-46FF244CCEE5}" type="pres">
      <dgm:prSet presAssocID="{7344FE9B-49DA-4A62-AE59-A88576750C5A}" presName="parTx" presStyleLbl="alignNode1" presStyleIdx="1" presStyleCnt="2">
        <dgm:presLayoutVars>
          <dgm:chMax val="0"/>
          <dgm:chPref val="0"/>
          <dgm:bulletEnabled val="1"/>
        </dgm:presLayoutVars>
      </dgm:prSet>
      <dgm:spPr/>
    </dgm:pt>
    <dgm:pt modelId="{B5DCB02F-F842-40BC-9353-731F608A3E45}" type="pres">
      <dgm:prSet presAssocID="{7344FE9B-49DA-4A62-AE59-A88576750C5A}" presName="desTx" presStyleLbl="alignAccFollowNode1" presStyleIdx="1" presStyleCnt="2">
        <dgm:presLayoutVars>
          <dgm:bulletEnabled val="1"/>
        </dgm:presLayoutVars>
      </dgm:prSet>
      <dgm:spPr/>
    </dgm:pt>
  </dgm:ptLst>
  <dgm:cxnLst>
    <dgm:cxn modelId="{3917BE00-C642-40F7-9235-BF60AA01CFDC}" type="presOf" srcId="{7344FE9B-49DA-4A62-AE59-A88576750C5A}" destId="{23240DD6-75B3-481D-BB3B-46FF244CCEE5}" srcOrd="0" destOrd="0" presId="urn:microsoft.com/office/officeart/2005/8/layout/hList1"/>
    <dgm:cxn modelId="{F1DF4A7C-EBDE-49C3-A3D8-9A87A9BE8861}" type="presOf" srcId="{5A819E0B-E381-4CB9-B594-47519EF4D510}" destId="{6A27A975-8E77-4EF2-9C0E-418D051B5145}" srcOrd="0" destOrd="0" presId="urn:microsoft.com/office/officeart/2005/8/layout/hList1"/>
    <dgm:cxn modelId="{98375D7F-59DB-43D1-9AAE-41197B9583FD}" type="presOf" srcId="{90811F5C-D838-4196-8DFB-C8BE4B9EA620}" destId="{FF2EE21E-BB18-47DC-A5D4-CDD16E1058EE}" srcOrd="0" destOrd="0" presId="urn:microsoft.com/office/officeart/2005/8/layout/hList1"/>
    <dgm:cxn modelId="{F2BB7393-4737-4934-86EC-6063A5E66C95}" srcId="{90811F5C-D838-4196-8DFB-C8BE4B9EA620}" destId="{5A819E0B-E381-4CB9-B594-47519EF4D510}" srcOrd="0" destOrd="0" parTransId="{88E1D7EE-01C6-4CB7-AA56-EB6571CA07D1}" sibTransId="{19217239-FBC4-4929-90EC-4E1E49425D7C}"/>
    <dgm:cxn modelId="{0DCDADBC-FBCA-4129-9F92-641392CBDA89}" srcId="{90811F5C-D838-4196-8DFB-C8BE4B9EA620}" destId="{7344FE9B-49DA-4A62-AE59-A88576750C5A}" srcOrd="1" destOrd="0" parTransId="{6FC65166-882E-4550-BE58-46E8D6E90433}" sibTransId="{865DA91C-8973-42D4-A12F-E591BF592271}"/>
    <dgm:cxn modelId="{54CFFDB3-6536-4845-A62C-92D064F95F8F}" type="presParOf" srcId="{FF2EE21E-BB18-47DC-A5D4-CDD16E1058EE}" destId="{11C9EA28-BFA0-48BA-A69D-6A8CCAA0A61E}" srcOrd="0" destOrd="0" presId="urn:microsoft.com/office/officeart/2005/8/layout/hList1"/>
    <dgm:cxn modelId="{11CF208E-3398-4F50-8F77-D9F2EFC5B263}" type="presParOf" srcId="{11C9EA28-BFA0-48BA-A69D-6A8CCAA0A61E}" destId="{6A27A975-8E77-4EF2-9C0E-418D051B5145}" srcOrd="0" destOrd="0" presId="urn:microsoft.com/office/officeart/2005/8/layout/hList1"/>
    <dgm:cxn modelId="{1C40D171-692D-42DB-9BD8-4B5471BEFB5C}" type="presParOf" srcId="{11C9EA28-BFA0-48BA-A69D-6A8CCAA0A61E}" destId="{8DFCA4A1-D74E-4FEB-913A-DAD27031AAD9}" srcOrd="1" destOrd="0" presId="urn:microsoft.com/office/officeart/2005/8/layout/hList1"/>
    <dgm:cxn modelId="{DC58EAE3-B024-49E6-A2B8-1CC8C8874BEE}" type="presParOf" srcId="{FF2EE21E-BB18-47DC-A5D4-CDD16E1058EE}" destId="{D1BF1575-B7B0-4B23-9CC9-36ECF7B2D425}" srcOrd="1" destOrd="0" presId="urn:microsoft.com/office/officeart/2005/8/layout/hList1"/>
    <dgm:cxn modelId="{1AE7BF5E-E9C2-4DA7-8A8D-4CF20D547648}" type="presParOf" srcId="{FF2EE21E-BB18-47DC-A5D4-CDD16E1058EE}" destId="{B311ED76-6DB7-4517-B301-7713E991FCA6}" srcOrd="2" destOrd="0" presId="urn:microsoft.com/office/officeart/2005/8/layout/hList1"/>
    <dgm:cxn modelId="{36629DB6-1FE9-4167-8FFA-8F5D9E7FCFAD}" type="presParOf" srcId="{B311ED76-6DB7-4517-B301-7713E991FCA6}" destId="{23240DD6-75B3-481D-BB3B-46FF244CCEE5}" srcOrd="0" destOrd="0" presId="urn:microsoft.com/office/officeart/2005/8/layout/hList1"/>
    <dgm:cxn modelId="{A279AB8F-EF46-4255-8335-C79F0424A1A2}" type="presParOf" srcId="{B311ED76-6DB7-4517-B301-7713E991FCA6}" destId="{B5DCB02F-F842-40BC-9353-731F608A3E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D730F-5AF7-4118-9905-0F197AC67C40}">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E2725-5C7A-4E6B-A646-D9DAC523B2E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Regions</a:t>
          </a:r>
        </a:p>
      </dsp:txBody>
      <dsp:txXfrm>
        <a:off x="0" y="531"/>
        <a:ext cx="10515600" cy="870055"/>
      </dsp:txXfrm>
    </dsp:sp>
    <dsp:sp modelId="{B50D1687-0EE4-432F-802C-F506413568DE}">
      <dsp:nvSpPr>
        <dsp:cNvPr id="0" name=""/>
        <dsp:cNvSpPr/>
      </dsp:nvSpPr>
      <dsp:spPr>
        <a:xfrm>
          <a:off x="0" y="87058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71883C-5FD7-48C6-9BC9-1DA1530F8A7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Availability</a:t>
          </a:r>
        </a:p>
      </dsp:txBody>
      <dsp:txXfrm>
        <a:off x="0" y="870586"/>
        <a:ext cx="10515600" cy="870055"/>
      </dsp:txXfrm>
    </dsp:sp>
    <dsp:sp modelId="{B738714E-7E73-45C4-A51F-31E3760FC7D6}">
      <dsp:nvSpPr>
        <dsp:cNvPr id="0" name=""/>
        <dsp:cNvSpPr/>
      </dsp:nvSpPr>
      <dsp:spPr>
        <a:xfrm>
          <a:off x="0" y="174064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9032E-73C6-42DD-B83E-2F14D7533313}">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Managed Disks</a:t>
          </a:r>
        </a:p>
      </dsp:txBody>
      <dsp:txXfrm>
        <a:off x="0" y="1740641"/>
        <a:ext cx="10515600" cy="870055"/>
      </dsp:txXfrm>
    </dsp:sp>
    <dsp:sp modelId="{A22DA9EC-7164-413B-9FC4-648568FD8D96}">
      <dsp:nvSpPr>
        <dsp:cNvPr id="0" name=""/>
        <dsp:cNvSpPr/>
      </dsp:nvSpPr>
      <dsp:spPr>
        <a:xfrm>
          <a:off x="0" y="261069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8C2E3-513E-49B3-A44F-DB72E839FA34}">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VM Sizes</a:t>
          </a:r>
        </a:p>
      </dsp:txBody>
      <dsp:txXfrm>
        <a:off x="0" y="2610696"/>
        <a:ext cx="10515600" cy="870055"/>
      </dsp:txXfrm>
    </dsp:sp>
    <dsp:sp modelId="{96D779BE-D5A5-48DD-87D9-39375507D128}">
      <dsp:nvSpPr>
        <dsp:cNvPr id="0" name=""/>
        <dsp:cNvSpPr/>
      </dsp:nvSpPr>
      <dsp:spPr>
        <a:xfrm>
          <a:off x="0" y="348075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D1507-78CF-4D58-B58C-27867A80004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Automation</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Ubuntu </a:t>
          </a:r>
        </a:p>
      </dsp:txBody>
      <dsp:txXfrm rot="10800000">
        <a:off x="9096419" y="1958102"/>
        <a:ext cx="1065597" cy="2358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Create an Ubuntu VM (the 'L' in the LAMP stack)</a:t>
          </a:r>
          <a:endParaRPr lang="en-US" sz="19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Open port 80 for web traffic</a:t>
          </a:r>
          <a:endParaRPr lang="en-US" sz="19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Install Apache, MySQL, and PHP</a:t>
          </a:r>
          <a:endParaRPr lang="en-US" sz="19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Verify installation and configuration</a:t>
          </a:r>
          <a:endParaRPr lang="en-US" sz="1900" kern="1200"/>
        </a:p>
      </dsp:txBody>
      <dsp:txXfrm>
        <a:off x="8526031" y="1605038"/>
        <a:ext cx="1949441" cy="1141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A975-8E77-4EF2-9C0E-418D051B5145}">
      <dsp:nvSpPr>
        <dsp:cNvPr id="0" name=""/>
        <dsp:cNvSpPr/>
      </dsp:nvSpPr>
      <dsp:spPr>
        <a:xfrm>
          <a:off x="51"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RancherOS</a:t>
          </a:r>
          <a:endParaRPr lang="en-US" sz="5400" kern="1200"/>
        </a:p>
      </dsp:txBody>
      <dsp:txXfrm>
        <a:off x="51" y="13483"/>
        <a:ext cx="4913783" cy="1952691"/>
      </dsp:txXfrm>
    </dsp:sp>
    <dsp:sp modelId="{8DFCA4A1-D74E-4FEB-913A-DAD27031AAD9}">
      <dsp:nvSpPr>
        <dsp:cNvPr id="0" name=""/>
        <dsp:cNvSpPr/>
      </dsp:nvSpPr>
      <dsp:spPr>
        <a:xfrm>
          <a:off x="51"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40DD6-75B3-481D-BB3B-46FF244CCEE5}">
      <dsp:nvSpPr>
        <dsp:cNvPr id="0" name=""/>
        <dsp:cNvSpPr/>
      </dsp:nvSpPr>
      <dsp:spPr>
        <a:xfrm>
          <a:off x="5601764"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Docker on Ubuntu Server</a:t>
          </a:r>
          <a:endParaRPr lang="en-US" sz="5400" kern="1200"/>
        </a:p>
      </dsp:txBody>
      <dsp:txXfrm>
        <a:off x="5601764" y="13483"/>
        <a:ext cx="4913783" cy="1952691"/>
      </dsp:txXfrm>
    </dsp:sp>
    <dsp:sp modelId="{B5DCB02F-F842-40BC-9353-731F608A3E45}">
      <dsp:nvSpPr>
        <dsp:cNvPr id="0" name=""/>
        <dsp:cNvSpPr/>
      </dsp:nvSpPr>
      <dsp:spPr>
        <a:xfrm>
          <a:off x="5601764"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30A71-27E9-4A78-9E21-757CD4380868}" type="datetimeFigureOut">
              <a:rPr lang="de-DE" smtClean="0"/>
              <a:t>06.06.18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C4E6-F21E-4F16-B366-370D7E7427DD}" type="slidenum">
              <a:rPr lang="de-DE" smtClean="0"/>
              <a:t>‹#›</a:t>
            </a:fld>
            <a:endParaRPr lang="de-DE"/>
          </a:p>
        </p:txBody>
      </p:sp>
    </p:spTree>
    <p:extLst>
      <p:ext uri="{BB962C8B-B14F-4D97-AF65-F5344CB8AC3E}">
        <p14:creationId xmlns:p14="http://schemas.microsoft.com/office/powerpoint/2010/main" val="1488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55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2</a:t>
            </a:fld>
            <a:endParaRPr lang="de-DE"/>
          </a:p>
        </p:txBody>
      </p:sp>
    </p:spTree>
    <p:extLst>
      <p:ext uri="{BB962C8B-B14F-4D97-AF65-F5344CB8AC3E}">
        <p14:creationId xmlns:p14="http://schemas.microsoft.com/office/powerpoint/2010/main" val="184831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5</a:t>
            </a:fld>
            <a:endParaRPr lang="de-DE"/>
          </a:p>
        </p:txBody>
      </p:sp>
    </p:spTree>
    <p:extLst>
      <p:ext uri="{BB962C8B-B14F-4D97-AF65-F5344CB8AC3E}">
        <p14:creationId xmlns:p14="http://schemas.microsoft.com/office/powerpoint/2010/main" val="389348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Middle one – design ideas</a:t>
            </a:r>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22</a:t>
            </a:fld>
            <a:endParaRPr lang="de-DE"/>
          </a:p>
        </p:txBody>
      </p:sp>
    </p:spTree>
    <p:extLst>
      <p:ext uri="{BB962C8B-B14F-4D97-AF65-F5344CB8AC3E}">
        <p14:creationId xmlns:p14="http://schemas.microsoft.com/office/powerpoint/2010/main" val="25623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25</a:t>
            </a:fld>
            <a:endParaRPr lang="de-DE"/>
          </a:p>
        </p:txBody>
      </p:sp>
    </p:spTree>
    <p:extLst>
      <p:ext uri="{BB962C8B-B14F-4D97-AF65-F5344CB8AC3E}">
        <p14:creationId xmlns:p14="http://schemas.microsoft.com/office/powerpoint/2010/main" val="203552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27</a:t>
            </a:fld>
            <a:endParaRPr lang="de-DE"/>
          </a:p>
        </p:txBody>
      </p:sp>
    </p:spTree>
    <p:extLst>
      <p:ext uri="{BB962C8B-B14F-4D97-AF65-F5344CB8AC3E}">
        <p14:creationId xmlns:p14="http://schemas.microsoft.com/office/powerpoint/2010/main" val="10105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Shopping Cart API wasn't built on the .NET Core, so it wasn't host-independent. The API required Internet Information Services (IIS), which isn't supported as an application host, since Service Fabric expects workloads to be self-hosted.</a:t>
            </a:r>
          </a:p>
          <a:p>
            <a:r>
              <a:rPr lang="en-GB" sz="1200" b="0" i="0" kern="1200" dirty="0">
                <a:solidFill>
                  <a:schemeClr val="tx1"/>
                </a:solidFill>
                <a:effectLst/>
                <a:latin typeface="+mn-lt"/>
                <a:ea typeface="+mn-ea"/>
                <a:cs typeface="+mn-cs"/>
              </a:rPr>
              <a:t>The solution to this challenge involved yet another technology introduced to the team at the hackathon--Windows Server Containers. </a:t>
            </a:r>
          </a:p>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37</a:t>
            </a:fld>
            <a:endParaRPr lang="de-DE"/>
          </a:p>
        </p:txBody>
      </p:sp>
    </p:spTree>
    <p:extLst>
      <p:ext uri="{BB962C8B-B14F-4D97-AF65-F5344CB8AC3E}">
        <p14:creationId xmlns:p14="http://schemas.microsoft.com/office/powerpoint/2010/main" val="144756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7211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6/6/18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197429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4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287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8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1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8385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67561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8143642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138592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8281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818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0406-E6B1-42A1-8505-0F37103CB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FB5E0-8793-451A-A310-6537C6905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2077B-0242-457E-9537-8035BC24FBF5}"/>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4A79B905-27AC-4399-B7B7-BD8A82A36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291CD-0A95-402A-AD66-222659420F9A}"/>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440993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55C7-E095-4522-B6E9-739040F90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41A01-EB0A-4C48-88A0-25ECCC0F80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870A7-EDB9-4ACF-BEF0-9E19FCA9E68F}"/>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7C08C911-4DB8-4F62-AA9D-33E7CA155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56BA6-B6E2-40FA-AA69-597C3A564671}"/>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930542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FA3-FF42-49D0-A708-76A9BE07D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607BE-31E5-4487-B986-5D69047529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F7FB7A-CA63-4650-A0E2-344DDDD815A8}"/>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606B5184-904A-4A4C-BA0F-68699A6A2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30DC-DD16-4FD7-A077-8B05800E9814}"/>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492235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4633-7813-49C2-980C-FCB66D4CD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4D479-28DB-415E-99C1-AA6D06CAD7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BA63AE-277C-4F44-8425-3A8D793A6B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902A0-C27B-4654-BD52-962D0249003D}"/>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6" name="Footer Placeholder 5">
            <a:extLst>
              <a:ext uri="{FF2B5EF4-FFF2-40B4-BE49-F238E27FC236}">
                <a16:creationId xmlns:a16="http://schemas.microsoft.com/office/drawing/2014/main" id="{C54DF7B8-5514-4D4F-A60B-586457773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33346-B213-41E6-9482-C99BF07F85C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236640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BF41-C7BE-4CD3-9AFB-05EE5D172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921AD-A7F9-4FB5-BBCA-2E996CB8E7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96AE6E-73FB-4FD6-86AD-A30FB8C3BC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74849D-25E0-4834-8363-2EF63DEC8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29FA05-2494-48AA-B980-B3874B3DD03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442CD6-4027-4AE7-991D-D1238D23FD28}"/>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8" name="Footer Placeholder 7">
            <a:extLst>
              <a:ext uri="{FF2B5EF4-FFF2-40B4-BE49-F238E27FC236}">
                <a16:creationId xmlns:a16="http://schemas.microsoft.com/office/drawing/2014/main" id="{45F232A4-6646-426A-96C8-BC197A96BE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F8999C-66EB-4610-AA37-9D10772775FD}"/>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4899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449F-7312-40EB-A519-BD69D508B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5C4041-5E0B-4E86-86F6-CD1B9D61D1A7}"/>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4" name="Footer Placeholder 3">
            <a:extLst>
              <a:ext uri="{FF2B5EF4-FFF2-40B4-BE49-F238E27FC236}">
                <a16:creationId xmlns:a16="http://schemas.microsoft.com/office/drawing/2014/main" id="{9BA62D7E-F8F2-49B5-BCDD-DD85505BC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570984-1355-4A79-BF50-04E1D83B4A45}"/>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93736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9F694-0248-4AC7-A0A1-55C98CE1DEB8}"/>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3" name="Footer Placeholder 2">
            <a:extLst>
              <a:ext uri="{FF2B5EF4-FFF2-40B4-BE49-F238E27FC236}">
                <a16:creationId xmlns:a16="http://schemas.microsoft.com/office/drawing/2014/main" id="{B8FF1E08-A31A-4576-825F-665B5FBF3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222514-AF93-414F-9E3F-494193E0E71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578654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351D-62F7-4B6C-8669-7F6F7BE5E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C8A30E-75AC-4853-B926-B6DC9F675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AB332F-0458-4885-8C5E-8F29B2CB9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483059-E829-44F0-AB8F-E7F5C5C0B230}"/>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6" name="Footer Placeholder 5">
            <a:extLst>
              <a:ext uri="{FF2B5EF4-FFF2-40B4-BE49-F238E27FC236}">
                <a16:creationId xmlns:a16="http://schemas.microsoft.com/office/drawing/2014/main" id="{9D919782-0359-4B59-8070-67CD17E22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3665B-3717-432D-9661-C8366221136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1540377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313E-5D10-4C5F-99A6-627B874C5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F3102F-46B0-4B30-9FF9-F41306272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59FC3-305F-44F4-89A8-1E752E16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2B26ED-8484-4B14-BD8F-2640C93BD083}"/>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6" name="Footer Placeholder 5">
            <a:extLst>
              <a:ext uri="{FF2B5EF4-FFF2-40B4-BE49-F238E27FC236}">
                <a16:creationId xmlns:a16="http://schemas.microsoft.com/office/drawing/2014/main" id="{ED5B453B-84B8-4636-B15E-2B12AE2DF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30E72-355C-431C-92F9-72ACA52550E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256453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700-EF79-437B-97B2-AFBB909DA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A0631-CF6D-4353-9EBE-9260309BA0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5F8B0-87D4-4202-9B51-E1D0840727F5}"/>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3D52189B-A4A4-4DA6-A1FF-5888A3F41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16E1-69C0-43BF-8C19-530D20BA879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3623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221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93E8D-3370-4D55-B002-DBE61F831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8B7F50-78E6-42D1-9DB3-A59604E25B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C9EED-5228-441D-BA6C-993083B93A5F}"/>
              </a:ext>
            </a:extLst>
          </p:cNvPr>
          <p:cNvSpPr>
            <a:spLocks noGrp="1"/>
          </p:cNvSpPr>
          <p:nvPr>
            <p:ph type="dt" sz="half" idx="10"/>
          </p:nvPr>
        </p:nvSpPr>
        <p:spPr/>
        <p:txBody>
          <a:body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0A690AC0-628A-437E-9823-93BFAAE21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332C8-3B86-422D-865E-3E64C8A808D2}"/>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417519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5029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905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5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6CC-D100-4EDE-9B57-0028839A2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E69006-54F5-405A-A48F-EE0B13C16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FE23B-887B-4B4C-BC57-8682DCC2BC70}"/>
              </a:ext>
            </a:extLst>
          </p:cNvPr>
          <p:cNvSpPr>
            <a:spLocks noGrp="1"/>
          </p:cNvSpPr>
          <p:nvPr>
            <p:ph type="dt" sz="half" idx="10"/>
          </p:nvPr>
        </p:nvSpPr>
        <p:spPr/>
        <p:txBody>
          <a:bodyPr/>
          <a:lstStyle/>
          <a:p>
            <a:fld id="{D67D8791-1773-4E6A-AA99-B1D40149EC84}" type="datetimeFigureOut">
              <a:rPr lang="en-IN" smtClean="0"/>
              <a:t>06/06/18</a:t>
            </a:fld>
            <a:endParaRPr lang="en-IN"/>
          </a:p>
        </p:txBody>
      </p:sp>
      <p:sp>
        <p:nvSpPr>
          <p:cNvPr id="5" name="Footer Placeholder 4">
            <a:extLst>
              <a:ext uri="{FF2B5EF4-FFF2-40B4-BE49-F238E27FC236}">
                <a16:creationId xmlns:a16="http://schemas.microsoft.com/office/drawing/2014/main" id="{E1548015-03C9-4783-863F-B65EA3D01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F925F3-9A42-421D-A437-003140029D68}"/>
              </a:ext>
            </a:extLst>
          </p:cNvPr>
          <p:cNvSpPr>
            <a:spLocks noGrp="1"/>
          </p:cNvSpPr>
          <p:nvPr>
            <p:ph type="sldNum" sz="quarter" idx="12"/>
          </p:nvPr>
        </p:nvSpPr>
        <p:spPr/>
        <p:txBody>
          <a:bodyPr/>
          <a:lstStyle/>
          <a:p>
            <a:fld id="{3DF7879A-BE72-4568-B585-8A235DD2AA4C}" type="slidenum">
              <a:rPr lang="en-IN" smtClean="0"/>
              <a:t>‹#›</a:t>
            </a:fld>
            <a:endParaRPr lang="en-IN"/>
          </a:p>
        </p:txBody>
      </p:sp>
    </p:spTree>
    <p:extLst>
      <p:ext uri="{BB962C8B-B14F-4D97-AF65-F5344CB8AC3E}">
        <p14:creationId xmlns:p14="http://schemas.microsoft.com/office/powerpoint/2010/main" val="260975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5162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676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12"/>
          <p:cNvSpPr>
            <a:spLocks/>
          </p:cNvSpPr>
          <p:nvPr userDrawn="1"/>
        </p:nvSpPr>
        <p:spPr bwMode="auto">
          <a:xfrm>
            <a:off x="9338575" y="6671074"/>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5"/>
          <p:cNvSpPr>
            <a:spLocks noEditPoints="1"/>
          </p:cNvSpPr>
          <p:nvPr userDrawn="1"/>
        </p:nvSpPr>
        <p:spPr bwMode="auto">
          <a:xfrm>
            <a:off x="10737738" y="673185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9"/>
          <p:cNvSpPr>
            <a:spLocks noEditPoints="1"/>
          </p:cNvSpPr>
          <p:nvPr userDrawn="1"/>
        </p:nvSpPr>
        <p:spPr bwMode="auto">
          <a:xfrm>
            <a:off x="9680004" y="6773987"/>
            <a:ext cx="96951" cy="96322"/>
          </a:xfrm>
          <a:prstGeom prst="donut">
            <a:avLst>
              <a:gd name="adj" fmla="val 32081"/>
            </a:avLst>
          </a:pr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20"/>
          <p:cNvSpPr>
            <a:spLocks noEditPoints="1"/>
          </p:cNvSpPr>
          <p:nvPr userDrawn="1"/>
        </p:nvSpPr>
        <p:spPr bwMode="auto">
          <a:xfrm>
            <a:off x="10946230" y="6352330"/>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6"/>
          <p:cNvSpPr>
            <a:spLocks noEditPoints="1"/>
          </p:cNvSpPr>
          <p:nvPr userDrawn="1"/>
        </p:nvSpPr>
        <p:spPr bwMode="auto">
          <a:xfrm>
            <a:off x="10075464" y="6406749"/>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8"/>
          <p:cNvSpPr>
            <a:spLocks noEditPoints="1"/>
          </p:cNvSpPr>
          <p:nvPr userDrawn="1"/>
        </p:nvSpPr>
        <p:spPr bwMode="auto">
          <a:xfrm>
            <a:off x="10360286" y="6362931"/>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9"/>
          <p:cNvSpPr>
            <a:spLocks/>
          </p:cNvSpPr>
          <p:nvPr userDrawn="1"/>
        </p:nvSpPr>
        <p:spPr bwMode="auto">
          <a:xfrm>
            <a:off x="10144020"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0"/>
          <p:cNvSpPr>
            <a:spLocks/>
          </p:cNvSpPr>
          <p:nvPr userDrawn="1"/>
        </p:nvSpPr>
        <p:spPr bwMode="auto">
          <a:xfrm>
            <a:off x="10288904" y="6423005"/>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1"/>
          <p:cNvSpPr>
            <a:spLocks/>
          </p:cNvSpPr>
          <p:nvPr userDrawn="1"/>
        </p:nvSpPr>
        <p:spPr bwMode="auto">
          <a:xfrm>
            <a:off x="9999843"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7" y="6352329"/>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1"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
        <p:nvSpPr>
          <p:cNvPr id="31" name="Freeform 30"/>
          <p:cNvSpPr/>
          <p:nvPr userDrawn="1"/>
        </p:nvSpPr>
        <p:spPr bwMode="auto">
          <a:xfrm>
            <a:off x="9884187" y="6330951"/>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351409"/>
      </p:ext>
    </p:extLst>
  </p:cSld>
  <p:clrMap bg1="lt1" tx1="dk1" bg2="lt2" tx2="dk2" accent1="accent1" accent2="accent2" accent3="accent3" accent4="accent4" accent5="accent5" accent6="accent6" hlink="hlink" folHlink="folHlink"/>
  <p:sldLayoutIdLst>
    <p:sldLayoutId id="2147484317" r:id="rId1"/>
    <p:sldLayoutId id="2147484327"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9242847"/>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428" r:id="rId3"/>
    <p:sldLayoutId id="2147484429" r:id="rId4"/>
    <p:sldLayoutId id="2147484430" r:id="rId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37858204"/>
      </p:ext>
    </p:extLst>
  </p:cSld>
  <p:clrMap bg1="dk1" tx1="lt1" bg2="dk2" tx2="lt2" accent1="accent1" accent2="accent2" accent3="accent3" accent4="accent4" accent5="accent5" accent6="accent6" hlink="hlink" folHlink="folHlink"/>
  <p:sldLayoutIdLst>
    <p:sldLayoutId id="2147484387" r:id="rId1"/>
    <p:sldLayoutId id="2147484425" r:id="rId2"/>
    <p:sldLayoutId id="2147484431"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4022540"/>
      </p:ext>
    </p:extLst>
  </p:cSld>
  <p:clrMap bg1="lt1" tx1="dk1" bg2="lt2" tx2="dk2" accent1="accent1" accent2="accent2" accent3="accent3" accent4="accent4" accent5="accent5" accent6="accent6" hlink="hlink" folHlink="folHlink"/>
  <p:sldLayoutIdLst>
    <p:sldLayoutId id="214748438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48137054"/>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0859508"/>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5" r:id="rId3"/>
    <p:sldLayoutId id="2147484421" r:id="rId4"/>
    <p:sldLayoutId id="2147484427" r:id="rId5"/>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1BF06-0373-4F53-97D0-87EE936E5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4548F5-45D6-41AB-90DF-D61F805A7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58A0C-F15B-4EB1-A0D2-1F79C7975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21DDF1-1C3C-4809-8608-48D73F0232B1}" type="datetimeFigureOut">
              <a:rPr lang="en-US" smtClean="0"/>
              <a:t>6/6/18</a:t>
            </a:fld>
            <a:endParaRPr lang="en-US"/>
          </a:p>
        </p:txBody>
      </p:sp>
      <p:sp>
        <p:nvSpPr>
          <p:cNvPr id="5" name="Footer Placeholder 4">
            <a:extLst>
              <a:ext uri="{FF2B5EF4-FFF2-40B4-BE49-F238E27FC236}">
                <a16:creationId xmlns:a16="http://schemas.microsoft.com/office/drawing/2014/main" id="{497A664B-00A0-420F-8835-88E0EDE18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B9EA09-3A14-4115-BDBB-E2DB53E1B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8625E-1AFA-4D85-B8F0-A46302CDFE46}" type="slidenum">
              <a:rPr lang="en-US" smtClean="0"/>
              <a:t>‹#›</a:t>
            </a:fld>
            <a:endParaRPr lang="en-US"/>
          </a:p>
        </p:txBody>
      </p:sp>
    </p:spTree>
    <p:extLst>
      <p:ext uri="{BB962C8B-B14F-4D97-AF65-F5344CB8AC3E}">
        <p14:creationId xmlns:p14="http://schemas.microsoft.com/office/powerpoint/2010/main" val="811498555"/>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7.png"/><Relationship Id="rId3" Type="http://schemas.openxmlformats.org/officeDocument/2006/relationships/diagramLayout" Target="../diagrams/layout3.xml"/><Relationship Id="rId7" Type="http://schemas.openxmlformats.org/officeDocument/2006/relationships/image" Target="../media/image66.jpeg"/><Relationship Id="rId12" Type="http://schemas.microsoft.com/office/2007/relationships/diagramDrawing" Target="../diagrams/drawing4.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11" Type="http://schemas.openxmlformats.org/officeDocument/2006/relationships/diagramColors" Target="../diagrams/colors4.xml"/><Relationship Id="rId5" Type="http://schemas.openxmlformats.org/officeDocument/2006/relationships/diagramColors" Target="../diagrams/colors3.xml"/><Relationship Id="rId10" Type="http://schemas.openxmlformats.org/officeDocument/2006/relationships/diagramQuickStyle" Target="../diagrams/quickStyle4.xml"/><Relationship Id="rId4" Type="http://schemas.openxmlformats.org/officeDocument/2006/relationships/diagramQuickStyle" Target="../diagrams/quickStyle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5.xml"/><Relationship Id="rId7" Type="http://schemas.openxmlformats.org/officeDocument/2006/relationships/image" Target="../media/image68.png"/><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2.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jpg"/><Relationship Id="rId29"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r>
              <a:rPr lang="en-US" dirty="0"/>
              <a:t>Exploring OSS on Azure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r>
              <a:rPr lang="en-US" dirty="0"/>
              <a:t>Abdul Rasheed </a:t>
            </a:r>
            <a:r>
              <a:rPr lang="en-US" dirty="0" err="1"/>
              <a:t>Feroz</a:t>
            </a:r>
            <a:r>
              <a:rPr lang="en-US" dirty="0"/>
              <a:t> Khan,</a:t>
            </a:r>
          </a:p>
          <a:p>
            <a:pPr algn="ctr"/>
            <a:r>
              <a:rPr lang="en-US" dirty="0"/>
              <a:t>Microsoft </a:t>
            </a:r>
            <a:r>
              <a:rPr lang="en-US"/>
              <a:t>MVP – Azure.</a:t>
            </a:r>
            <a:endParaRPr lang="en-US" dirty="0"/>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1572B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0B294C-896D-4D01-AA40-9E6A8D6130CD}"/>
              </a:ext>
            </a:extLst>
          </p:cNvPr>
          <p:cNvSpPr>
            <a:spLocks noGrp="1"/>
          </p:cNvSpPr>
          <p:nvPr>
            <p:ph type="title"/>
          </p:nvPr>
        </p:nvSpPr>
        <p:spPr>
          <a:xfrm>
            <a:off x="0" y="328422"/>
            <a:ext cx="11655840" cy="899665"/>
          </a:xfrm>
        </p:spPr>
        <p:txBody>
          <a:bodyPr/>
          <a:lstStyle/>
          <a:p>
            <a:r>
              <a:rPr lang="en-US" sz="4800" dirty="0">
                <a:solidFill>
                  <a:schemeClr val="tx1"/>
                </a:solidFill>
              </a:rPr>
              <a:t>Microsoft &amp; Linux: It’s been a journey </a:t>
            </a:r>
          </a:p>
        </p:txBody>
      </p:sp>
      <p:pic>
        <p:nvPicPr>
          <p:cNvPr id="4098" name="Picture 2" descr="optimus-ryan-blog-1.png (800Ã392)">
            <a:extLst>
              <a:ext uri="{FF2B5EF4-FFF2-40B4-BE49-F238E27FC236}">
                <a16:creationId xmlns:a16="http://schemas.microsoft.com/office/drawing/2014/main" id="{7A3A759D-C18D-4933-B36A-9B95FACC0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54" b="13790"/>
          <a:stretch/>
        </p:blipFill>
        <p:spPr bwMode="auto">
          <a:xfrm>
            <a:off x="-5455" y="2042808"/>
            <a:ext cx="11660222" cy="285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100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9E50E5-BEBB-4553-8F1C-0C6125F74319}"/>
              </a:ext>
            </a:extLst>
          </p:cNvPr>
          <p:cNvSpPr txBox="1">
            <a:spLocks/>
          </p:cNvSpPr>
          <p:nvPr/>
        </p:nvSpPr>
        <p:spPr>
          <a:xfrm>
            <a:off x="223938" y="291862"/>
            <a:ext cx="10972800" cy="1267922"/>
          </a:xfrm>
          <a:prstGeom prst="rect">
            <a:avLst/>
          </a:prstGeom>
        </p:spPr>
        <p:txBody>
          <a:bodyPr vert="horz" lIns="91440" tIns="45720" rIns="91440" bIns="45720" rtlCol="0" anchor="t"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solidFill>
                  <a:srgbClr val="0078D7"/>
                </a:solidFill>
                <a:latin typeface="Segoe UI Light" panose="020B0502040204020203" pitchFamily="34" charset="0"/>
                <a:cs typeface="Segoe UI Light" panose="020B0502040204020203" pitchFamily="34" charset="0"/>
              </a:rPr>
              <a:t>Open Approach</a:t>
            </a:r>
            <a:br>
              <a:rPr lang="en-US" sz="4000" dirty="0">
                <a:solidFill>
                  <a:srgbClr val="0078D7"/>
                </a:solidFill>
                <a:latin typeface="Segoe UI Light" panose="020B0502040204020203" pitchFamily="34" charset="0"/>
                <a:cs typeface="Segoe UI Light" panose="020B0502040204020203" pitchFamily="34" charset="0"/>
              </a:rPr>
            </a:br>
            <a:r>
              <a:rPr lang="en-US" sz="4000" i="1" dirty="0">
                <a:solidFill>
                  <a:srgbClr val="0078D7"/>
                </a:solidFill>
                <a:latin typeface="Segoe UI Light" panose="020B0502040204020203" pitchFamily="34" charset="0"/>
                <a:cs typeface="Segoe UI Light" panose="020B0502040204020203" pitchFamily="34" charset="0"/>
              </a:rPr>
              <a:t>For </a:t>
            </a:r>
            <a:r>
              <a:rPr lang="en-US" sz="4000" b="1" i="1" u="sng" dirty="0">
                <a:solidFill>
                  <a:srgbClr val="0078D7"/>
                </a:solidFill>
                <a:latin typeface="Segoe UI Light" panose="020B0502040204020203" pitchFamily="34" charset="0"/>
                <a:cs typeface="Segoe UI Light" panose="020B0502040204020203" pitchFamily="34" charset="0"/>
              </a:rPr>
              <a:t>your</a:t>
            </a:r>
            <a:r>
              <a:rPr lang="en-US" sz="4000" i="1" dirty="0">
                <a:solidFill>
                  <a:srgbClr val="0078D7"/>
                </a:solidFill>
                <a:latin typeface="Segoe UI Light" panose="020B0502040204020203" pitchFamily="34" charset="0"/>
                <a:cs typeface="Segoe UI Light" panose="020B0502040204020203" pitchFamily="34" charset="0"/>
              </a:rPr>
              <a:t> journey to the cloud</a:t>
            </a:r>
          </a:p>
        </p:txBody>
      </p:sp>
      <p:sp>
        <p:nvSpPr>
          <p:cNvPr id="13" name="Rectangle 12">
            <a:extLst>
              <a:ext uri="{FF2B5EF4-FFF2-40B4-BE49-F238E27FC236}">
                <a16:creationId xmlns:a16="http://schemas.microsoft.com/office/drawing/2014/main" id="{6C8CC065-867E-4B2C-901C-63C216D5F789}"/>
              </a:ext>
            </a:extLst>
          </p:cNvPr>
          <p:cNvSpPr/>
          <p:nvPr/>
        </p:nvSpPr>
        <p:spPr>
          <a:xfrm>
            <a:off x="223938" y="1824293"/>
            <a:ext cx="3291840" cy="1023057"/>
          </a:xfrm>
          <a:prstGeom prst="rect">
            <a:avLst/>
          </a:prstGeom>
          <a:solidFill>
            <a:srgbClr val="02067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Empowering our Customers</a:t>
            </a:r>
          </a:p>
        </p:txBody>
      </p:sp>
      <p:sp>
        <p:nvSpPr>
          <p:cNvPr id="14" name="Rectangle 13">
            <a:extLst>
              <a:ext uri="{FF2B5EF4-FFF2-40B4-BE49-F238E27FC236}">
                <a16:creationId xmlns:a16="http://schemas.microsoft.com/office/drawing/2014/main" id="{31162AD3-D50C-487D-A139-4109FC48DBBD}"/>
              </a:ext>
            </a:extLst>
          </p:cNvPr>
          <p:cNvSpPr/>
          <p:nvPr/>
        </p:nvSpPr>
        <p:spPr>
          <a:xfrm>
            <a:off x="4450508" y="1824293"/>
            <a:ext cx="3291840" cy="1023057"/>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By Enabling Choice</a:t>
            </a:r>
          </a:p>
        </p:txBody>
      </p:sp>
      <p:sp>
        <p:nvSpPr>
          <p:cNvPr id="15" name="Rectangle 14">
            <a:extLst>
              <a:ext uri="{FF2B5EF4-FFF2-40B4-BE49-F238E27FC236}">
                <a16:creationId xmlns:a16="http://schemas.microsoft.com/office/drawing/2014/main" id="{9058FAA8-5E93-43A8-8F99-AADBA8EF7A2A}"/>
              </a:ext>
            </a:extLst>
          </p:cNvPr>
          <p:cNvSpPr/>
          <p:nvPr/>
        </p:nvSpPr>
        <p:spPr>
          <a:xfrm>
            <a:off x="8618559" y="1824293"/>
            <a:ext cx="3291840" cy="1023057"/>
          </a:xfrm>
          <a:prstGeom prst="rect">
            <a:avLst/>
          </a:prstGeom>
          <a:solidFill>
            <a:srgbClr val="800080"/>
          </a:solidFill>
          <a:ln w="9525" cap="flat" cmpd="sng" algn="ctr">
            <a:noFill/>
            <a:prstDash val="solid"/>
          </a:ln>
          <a:effectLst/>
        </p:spPr>
        <p:txBody>
          <a:bodyPr lIns="365760" rIns="36576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To Provide a Trusted Cloud</a:t>
            </a:r>
          </a:p>
        </p:txBody>
      </p:sp>
      <p:sp>
        <p:nvSpPr>
          <p:cNvPr id="16" name="Rectangle 15">
            <a:extLst>
              <a:ext uri="{FF2B5EF4-FFF2-40B4-BE49-F238E27FC236}">
                <a16:creationId xmlns:a16="http://schemas.microsoft.com/office/drawing/2014/main" id="{1681A0CA-12FE-426D-AF04-56B15B1BA139}"/>
              </a:ext>
            </a:extLst>
          </p:cNvPr>
          <p:cNvSpPr/>
          <p:nvPr/>
        </p:nvSpPr>
        <p:spPr>
          <a:xfrm>
            <a:off x="8618559" y="2841386"/>
            <a:ext cx="3291840" cy="3216514"/>
          </a:xfrm>
          <a:prstGeom prst="rect">
            <a:avLst/>
          </a:prstGeom>
          <a:solidFill>
            <a:srgbClr val="800080">
              <a:alpha val="5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Secure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Private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Transparent</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Compliant and Certified</a:t>
            </a:r>
          </a:p>
        </p:txBody>
      </p:sp>
      <p:sp>
        <p:nvSpPr>
          <p:cNvPr id="17" name="Isosceles Triangle 16">
            <a:extLst>
              <a:ext uri="{FF2B5EF4-FFF2-40B4-BE49-F238E27FC236}">
                <a16:creationId xmlns:a16="http://schemas.microsoft.com/office/drawing/2014/main" id="{2A3B0995-9466-469E-B1BF-09B702ECA1FB}"/>
              </a:ext>
            </a:extLst>
          </p:cNvPr>
          <p:cNvSpPr/>
          <p:nvPr/>
        </p:nvSpPr>
        <p:spPr>
          <a:xfrm rot="5400000">
            <a:off x="3521145" y="2115189"/>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96C0851F-88EA-4AE6-9597-C1C22772F3C7}"/>
              </a:ext>
            </a:extLst>
          </p:cNvPr>
          <p:cNvSpPr/>
          <p:nvPr/>
        </p:nvSpPr>
        <p:spPr>
          <a:xfrm>
            <a:off x="227228" y="2847350"/>
            <a:ext cx="3291840" cy="3210550"/>
          </a:xfrm>
          <a:prstGeom prst="rect">
            <a:avLst/>
          </a:prstGeom>
          <a:solidFill>
            <a:srgbClr val="26389E">
              <a:alpha val="6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of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from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Maximize Value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Vibrant Local IT Economy</a:t>
            </a:r>
          </a:p>
        </p:txBody>
      </p:sp>
      <p:sp>
        <p:nvSpPr>
          <p:cNvPr id="19" name="Rectangle 18">
            <a:extLst>
              <a:ext uri="{FF2B5EF4-FFF2-40B4-BE49-F238E27FC236}">
                <a16:creationId xmlns:a16="http://schemas.microsoft.com/office/drawing/2014/main" id="{A979E28A-77DD-4C81-83AB-620652246807}"/>
              </a:ext>
            </a:extLst>
          </p:cNvPr>
          <p:cNvSpPr/>
          <p:nvPr/>
        </p:nvSpPr>
        <p:spPr>
          <a:xfrm>
            <a:off x="4450508" y="2846938"/>
            <a:ext cx="3291840" cy="3210962"/>
          </a:xfrm>
          <a:prstGeom prst="rect">
            <a:avLst/>
          </a:prstGeom>
          <a:solidFill>
            <a:srgbClr val="1F497D">
              <a:lumMod val="60000"/>
              <a:lumOff val="4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X-Platform</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Standards</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Interoperability</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Source Community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Engagement</a:t>
            </a:r>
          </a:p>
        </p:txBody>
      </p:sp>
      <p:sp>
        <p:nvSpPr>
          <p:cNvPr id="20" name="Isosceles Triangle 19">
            <a:extLst>
              <a:ext uri="{FF2B5EF4-FFF2-40B4-BE49-F238E27FC236}">
                <a16:creationId xmlns:a16="http://schemas.microsoft.com/office/drawing/2014/main" id="{A875BFDD-3CD5-4FDE-A3BB-F3535CCA7F22}"/>
              </a:ext>
            </a:extLst>
          </p:cNvPr>
          <p:cNvSpPr/>
          <p:nvPr/>
        </p:nvSpPr>
        <p:spPr>
          <a:xfrm rot="5400000">
            <a:off x="7690974" y="2089315"/>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01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99AE-5867-41A8-B59F-E71A5008E727}"/>
              </a:ext>
            </a:extLst>
          </p:cNvPr>
          <p:cNvSpPr>
            <a:spLocks noGrp="1"/>
          </p:cNvSpPr>
          <p:nvPr>
            <p:ph type="title"/>
          </p:nvPr>
        </p:nvSpPr>
        <p:spPr/>
        <p:txBody>
          <a:bodyPr/>
          <a:lstStyle/>
          <a:p>
            <a:r>
              <a:rPr lang="en-US" sz="4400" b="1" dirty="0">
                <a:solidFill>
                  <a:schemeClr val="tx1"/>
                </a:solidFill>
              </a:rPr>
              <a:t>Azure VM </a:t>
            </a:r>
          </a:p>
        </p:txBody>
      </p:sp>
      <p:graphicFrame>
        <p:nvGraphicFramePr>
          <p:cNvPr id="5" name="Content Placeholder 4">
            <a:extLst>
              <a:ext uri="{FF2B5EF4-FFF2-40B4-BE49-F238E27FC236}">
                <a16:creationId xmlns:a16="http://schemas.microsoft.com/office/drawing/2014/main" id="{6250C019-B558-4D65-A692-F6616D89EC9A}"/>
              </a:ext>
            </a:extLst>
          </p:cNvPr>
          <p:cNvGraphicFramePr>
            <a:graphicFrameLocks noGrp="1"/>
          </p:cNvGraphicFramePr>
          <p:nvPr>
            <p:ph idx="1"/>
            <p:extLst>
              <p:ext uri="{D42A27DB-BD31-4B8C-83A1-F6EECF244321}">
                <p14:modId xmlns:p14="http://schemas.microsoft.com/office/powerpoint/2010/main" val="4468865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9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ext uri="{D42A27DB-BD31-4B8C-83A1-F6EECF244321}">
                <p14:modId xmlns:p14="http://schemas.microsoft.com/office/powerpoint/2010/main" val="1654546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947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58D1-7C94-474E-AAFF-B7BF1CA703F1}"/>
              </a:ext>
            </a:extLst>
          </p:cNvPr>
          <p:cNvSpPr>
            <a:spLocks noGrp="1"/>
          </p:cNvSpPr>
          <p:nvPr>
            <p:ph type="title"/>
          </p:nvPr>
        </p:nvSpPr>
        <p:spPr/>
        <p:txBody>
          <a:bodyPr/>
          <a:lstStyle/>
          <a:p>
            <a:r>
              <a:rPr lang="en-US" sz="4400" b="1" dirty="0">
                <a:solidFill>
                  <a:schemeClr val="tx1"/>
                </a:solidFill>
              </a:rPr>
              <a:t>Linux containers</a:t>
            </a:r>
          </a:p>
        </p:txBody>
      </p:sp>
      <p:graphicFrame>
        <p:nvGraphicFramePr>
          <p:cNvPr id="4" name="Content Placeholder 3">
            <a:extLst>
              <a:ext uri="{FF2B5EF4-FFF2-40B4-BE49-F238E27FC236}">
                <a16:creationId xmlns:a16="http://schemas.microsoft.com/office/drawing/2014/main" id="{BD084AD1-1AE7-43CE-AA61-FD75090FA5C6}"/>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Image result for docker on ubuntu">
            <a:extLst>
              <a:ext uri="{FF2B5EF4-FFF2-40B4-BE49-F238E27FC236}">
                <a16:creationId xmlns:a16="http://schemas.microsoft.com/office/drawing/2014/main" id="{3F6BD36B-7C00-43F2-B9D0-C2B5CA02F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777" y="4027213"/>
            <a:ext cx="3991060" cy="17161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ncheros labs">
            <a:extLst>
              <a:ext uri="{FF2B5EF4-FFF2-40B4-BE49-F238E27FC236}">
                <a16:creationId xmlns:a16="http://schemas.microsoft.com/office/drawing/2014/main" id="{24E92BCE-8572-4E38-B81D-2A0CA0D38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6625" y="3593619"/>
            <a:ext cx="2755568" cy="258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42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789C00-5E7F-4165-87DC-277AC7372D93}"/>
              </a:ext>
            </a:extLst>
          </p:cNvPr>
          <p:cNvSpPr/>
          <p:nvPr/>
        </p:nvSpPr>
        <p:spPr bwMode="auto">
          <a:xfrm>
            <a:off x="0" y="1"/>
            <a:ext cx="5957385" cy="7081736"/>
          </a:xfrm>
          <a:prstGeom prst="rect">
            <a:avLst/>
          </a:prstGeom>
          <a:solidFill>
            <a:srgbClr val="9364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defTabSz="932472" fontAlgn="base">
              <a:spcBef>
                <a:spcPct val="0"/>
              </a:spcBef>
              <a:spcAft>
                <a:spcPct val="0"/>
              </a:spcAft>
            </a:pPr>
            <a:r>
              <a:rPr lang="en-GB" sz="3200" dirty="0"/>
              <a:t>Allows you to quickly deploy a production ready Kubernetes, DC/OS, or Docker Swarm cluster</a:t>
            </a:r>
            <a:endParaRPr lang="en-US" sz="4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3E79854-48CD-461A-AB78-D191FDAA49ED}"/>
              </a:ext>
            </a:extLst>
          </p:cNvPr>
          <p:cNvSpPr>
            <a:spLocks noGrp="1"/>
          </p:cNvSpPr>
          <p:nvPr>
            <p:ph type="title"/>
          </p:nvPr>
        </p:nvSpPr>
        <p:spPr/>
        <p:txBody>
          <a:bodyPr/>
          <a:lstStyle/>
          <a:p>
            <a:r>
              <a:rPr lang="en-US" sz="4400" dirty="0">
                <a:solidFill>
                  <a:schemeClr val="tx1"/>
                </a:solidFill>
              </a:rPr>
              <a:t>Azure Container Service </a:t>
            </a:r>
          </a:p>
        </p:txBody>
      </p:sp>
      <p:pic>
        <p:nvPicPr>
          <p:cNvPr id="5124" name="Picture 4" descr="https://azurecomcdn.azureedge.net/mediahandler/acomblog/media/Default/blog/fd7cc81b-8f38-472b-b7b8-6c8da0057a89.png">
            <a:extLst>
              <a:ext uri="{FF2B5EF4-FFF2-40B4-BE49-F238E27FC236}">
                <a16:creationId xmlns:a16="http://schemas.microsoft.com/office/drawing/2014/main" id="{A6168C4D-294C-4110-A046-9DBECAE7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616" y="850985"/>
            <a:ext cx="5551848" cy="515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4CF0-D305-46D6-847B-66D95B659EAE}"/>
              </a:ext>
            </a:extLst>
          </p:cNvPr>
          <p:cNvSpPr>
            <a:spLocks noGrp="1"/>
          </p:cNvSpPr>
          <p:nvPr>
            <p:ph type="title"/>
          </p:nvPr>
        </p:nvSpPr>
        <p:spPr/>
        <p:txBody>
          <a:bodyPr/>
          <a:lstStyle/>
          <a:p>
            <a:r>
              <a:rPr lang="en-US" sz="4400" dirty="0"/>
              <a:t>Kubernetes</a:t>
            </a:r>
          </a:p>
        </p:txBody>
      </p:sp>
      <p:pic>
        <p:nvPicPr>
          <p:cNvPr id="4098" name="Picture 2" descr="Image result">
            <a:extLst>
              <a:ext uri="{FF2B5EF4-FFF2-40B4-BE49-F238E27FC236}">
                <a16:creationId xmlns:a16="http://schemas.microsoft.com/office/drawing/2014/main" id="{DF1D730D-2D49-4809-875A-C80B900C3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9805" y="2834371"/>
            <a:ext cx="2319240" cy="2319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0.gstatic.com/images?q=tbn:ANd9GcR4xVzq8f7Y6EpE-E0fIS0dJ4HTtrOPaHEXafZWMNKe2e8JYWb8">
            <a:extLst>
              <a:ext uri="{FF2B5EF4-FFF2-40B4-BE49-F238E27FC236}">
                <a16:creationId xmlns:a16="http://schemas.microsoft.com/office/drawing/2014/main" id="{BC786B5E-60F0-4965-80CB-FF312D66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065" y="3039586"/>
            <a:ext cx="2319242" cy="2319240"/>
          </a:xfrm>
          <a:prstGeom prst="rect">
            <a:avLst/>
          </a:prstGeom>
          <a:noFill/>
          <a:extLst>
            <a:ext uri="{909E8E84-426E-40DD-AFC4-6F175D3DCCD1}">
              <a14:hiddenFill xmlns:a14="http://schemas.microsoft.com/office/drawing/2010/main">
                <a:solidFill>
                  <a:srgbClr val="FFFFFF"/>
                </a:solidFill>
              </a14:hiddenFill>
            </a:ext>
          </a:extLst>
        </p:spPr>
      </p:pic>
      <p:sp>
        <p:nvSpPr>
          <p:cNvPr id="4" name="Plus Sign 3">
            <a:extLst>
              <a:ext uri="{FF2B5EF4-FFF2-40B4-BE49-F238E27FC236}">
                <a16:creationId xmlns:a16="http://schemas.microsoft.com/office/drawing/2014/main" id="{DB8CF640-AF50-417F-9D62-7EB8FFE3905E}"/>
              </a:ext>
            </a:extLst>
          </p:cNvPr>
          <p:cNvSpPr/>
          <p:nvPr/>
        </p:nvSpPr>
        <p:spPr>
          <a:xfrm>
            <a:off x="4883935" y="3108960"/>
            <a:ext cx="2319240" cy="2180493"/>
          </a:xfrm>
          <a:prstGeom prst="mathPlus">
            <a:avLst/>
          </a:prstGeom>
          <a:solidFill>
            <a:schemeClr val="tx1"/>
          </a:solidFill>
          <a:ln w="6350">
            <a:solidFill>
              <a:srgbClr val="007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13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D9EF17-0C88-4AF7-B929-2EEA7F9D4263}"/>
              </a:ext>
            </a:extLst>
          </p:cNvPr>
          <p:cNvSpPr>
            <a:spLocks noGrp="1"/>
          </p:cNvSpPr>
          <p:nvPr>
            <p:ph type="title"/>
          </p:nvPr>
        </p:nvSpPr>
        <p:spPr/>
        <p:txBody>
          <a:bodyPr/>
          <a:lstStyle/>
          <a:p>
            <a:r>
              <a:rPr lang="en-IN" sz="4400" b="1" dirty="0">
                <a:solidFill>
                  <a:srgbClr val="003C6C"/>
                </a:solidFill>
              </a:rPr>
              <a:t>Azure Service Fabric</a:t>
            </a:r>
          </a:p>
        </p:txBody>
      </p:sp>
      <p:pic>
        <p:nvPicPr>
          <p:cNvPr id="7" name="Content Placeholder 6">
            <a:extLst>
              <a:ext uri="{FF2B5EF4-FFF2-40B4-BE49-F238E27FC236}">
                <a16:creationId xmlns:a16="http://schemas.microsoft.com/office/drawing/2014/main" id="{A72B84B8-967C-4EA9-A190-622455F3C2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296" y="1254836"/>
            <a:ext cx="11929408" cy="5313652"/>
          </a:xfrm>
        </p:spPr>
      </p:pic>
    </p:spTree>
    <p:extLst>
      <p:ext uri="{BB962C8B-B14F-4D97-AF65-F5344CB8AC3E}">
        <p14:creationId xmlns:p14="http://schemas.microsoft.com/office/powerpoint/2010/main" val="260305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CDF8-1847-4B1A-8278-69B88C688CF3}"/>
              </a:ext>
            </a:extLst>
          </p:cNvPr>
          <p:cNvSpPr>
            <a:spLocks noGrp="1"/>
          </p:cNvSpPr>
          <p:nvPr>
            <p:ph type="title"/>
          </p:nvPr>
        </p:nvSpPr>
        <p:spPr>
          <a:ln>
            <a:noFill/>
          </a:ln>
        </p:spPr>
        <p:txBody>
          <a:bodyPr/>
          <a:lstStyle/>
          <a:p>
            <a:r>
              <a:rPr lang="en-US" sz="4400" dirty="0">
                <a:solidFill>
                  <a:schemeClr val="tx2">
                    <a:lumMod val="10000"/>
                  </a:schemeClr>
                </a:solidFill>
              </a:rPr>
              <a:t>Infrastructure as Code</a:t>
            </a:r>
          </a:p>
        </p:txBody>
      </p:sp>
      <p:pic>
        <p:nvPicPr>
          <p:cNvPr id="7170" name="Picture 2" descr="Image result for Infrastructure as Code">
            <a:extLst>
              <a:ext uri="{FF2B5EF4-FFF2-40B4-BE49-F238E27FC236}">
                <a16:creationId xmlns:a16="http://schemas.microsoft.com/office/drawing/2014/main" id="{507D54A8-E7F8-4EDB-AACB-84EC47066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40" t="13170" r="5866" b="10378"/>
          <a:stretch/>
        </p:blipFill>
        <p:spPr bwMode="auto">
          <a:xfrm>
            <a:off x="0" y="2174789"/>
            <a:ext cx="6054811" cy="2706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449B2D-DDC4-45D5-A8AD-3F2486EB00D5}"/>
              </a:ext>
            </a:extLst>
          </p:cNvPr>
          <p:cNvSpPr/>
          <p:nvPr/>
        </p:nvSpPr>
        <p:spPr bwMode="auto">
          <a:xfrm>
            <a:off x="6096000" y="0"/>
            <a:ext cx="6096000" cy="685800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GB" sz="3200" dirty="0">
                <a:solidFill>
                  <a:schemeClr val="tx1"/>
                </a:solidFill>
                <a:ea typeface="Segoe UI" pitchFamily="34" charset="0"/>
                <a:cs typeface="Segoe UI" pitchFamily="34" charset="0"/>
              </a:rPr>
              <a:t>The process of managing and provisioning computing infrastructure and its configuration through machine-processable definition files</a:t>
            </a:r>
            <a:endParaRPr lang="en-US" sz="3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1386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87BA03-D5CF-4A73-8068-80331EBD5C2C}"/>
              </a:ext>
            </a:extLst>
          </p:cNvPr>
          <p:cNvSpPr/>
          <p:nvPr/>
        </p:nvSpPr>
        <p:spPr bwMode="auto">
          <a:xfrm>
            <a:off x="-1" y="0"/>
            <a:ext cx="563890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 name="Title 7">
            <a:extLst>
              <a:ext uri="{FF2B5EF4-FFF2-40B4-BE49-F238E27FC236}">
                <a16:creationId xmlns:a16="http://schemas.microsoft.com/office/drawing/2014/main" id="{A83F4084-330A-4264-8FB3-36114FE00637}"/>
              </a:ext>
            </a:extLst>
          </p:cNvPr>
          <p:cNvSpPr>
            <a:spLocks noGrp="1"/>
          </p:cNvSpPr>
          <p:nvPr>
            <p:ph type="title"/>
          </p:nvPr>
        </p:nvSpPr>
        <p:spPr>
          <a:xfrm>
            <a:off x="269238" y="2792453"/>
            <a:ext cx="11653523" cy="1158793"/>
          </a:xfrm>
        </p:spPr>
        <p:txBody>
          <a:bodyPr/>
          <a:lstStyle/>
          <a:p>
            <a:r>
              <a:rPr lang="en-US" b="1" dirty="0">
                <a:solidFill>
                  <a:srgbClr val="0078D7"/>
                </a:solidFill>
              </a:rPr>
              <a:t>Agenda</a:t>
            </a:r>
          </a:p>
        </p:txBody>
      </p:sp>
      <p:sp>
        <p:nvSpPr>
          <p:cNvPr id="10" name="Text Placeholder 9">
            <a:extLst>
              <a:ext uri="{FF2B5EF4-FFF2-40B4-BE49-F238E27FC236}">
                <a16:creationId xmlns:a16="http://schemas.microsoft.com/office/drawing/2014/main" id="{C8D66B02-1072-49DA-83AC-F9DE48B5C2ED}"/>
              </a:ext>
            </a:extLst>
          </p:cNvPr>
          <p:cNvSpPr>
            <a:spLocks noGrp="1"/>
          </p:cNvSpPr>
          <p:nvPr>
            <p:ph type="body" sz="quarter" idx="4294967295"/>
          </p:nvPr>
        </p:nvSpPr>
        <p:spPr>
          <a:xfrm>
            <a:off x="5641975" y="428625"/>
            <a:ext cx="6550025" cy="5886450"/>
          </a:xfrm>
        </p:spPr>
        <p:txBody>
          <a:bodyPr>
            <a:normAutofit fontScale="92500" lnSpcReduction="10000"/>
          </a:bodyPr>
          <a:lstStyle/>
          <a:p>
            <a:pPr>
              <a:lnSpc>
                <a:spcPct val="150000"/>
              </a:lnSpc>
            </a:pPr>
            <a:r>
              <a:rPr lang="en-US" dirty="0">
                <a:solidFill>
                  <a:schemeClr val="tx1"/>
                </a:solidFill>
              </a:rPr>
              <a:t>Introduction to Azure</a:t>
            </a:r>
          </a:p>
          <a:p>
            <a:pPr>
              <a:lnSpc>
                <a:spcPct val="150000"/>
              </a:lnSpc>
            </a:pPr>
            <a:r>
              <a:rPr lang="en-US" dirty="0">
                <a:solidFill>
                  <a:schemeClr val="tx1"/>
                </a:solidFill>
              </a:rPr>
              <a:t>Exploring OSS </a:t>
            </a:r>
          </a:p>
          <a:p>
            <a:pPr>
              <a:lnSpc>
                <a:spcPct val="150000"/>
              </a:lnSpc>
            </a:pPr>
            <a:r>
              <a:rPr lang="en-US" dirty="0">
                <a:solidFill>
                  <a:schemeClr val="tx1"/>
                </a:solidFill>
              </a:rPr>
              <a:t>Linux on Azure</a:t>
            </a:r>
          </a:p>
          <a:p>
            <a:pPr>
              <a:lnSpc>
                <a:spcPct val="150000"/>
              </a:lnSpc>
            </a:pPr>
            <a:r>
              <a:rPr lang="en-US" dirty="0">
                <a:solidFill>
                  <a:schemeClr val="tx1"/>
                </a:solidFill>
              </a:rPr>
              <a:t>Kubernetes </a:t>
            </a:r>
          </a:p>
          <a:p>
            <a:pPr>
              <a:lnSpc>
                <a:spcPct val="150000"/>
              </a:lnSpc>
            </a:pPr>
            <a:r>
              <a:rPr lang="en-US" dirty="0">
                <a:solidFill>
                  <a:schemeClr val="tx1"/>
                </a:solidFill>
              </a:rPr>
              <a:t>Deploying, Scaling, Securing LAMP Application </a:t>
            </a:r>
          </a:p>
          <a:p>
            <a:pPr>
              <a:lnSpc>
                <a:spcPct val="150000"/>
              </a:lnSpc>
            </a:pPr>
            <a:r>
              <a:rPr lang="en-US" dirty="0">
                <a:solidFill>
                  <a:schemeClr val="tx1"/>
                </a:solidFill>
              </a:rPr>
              <a:t>Hand on Lab </a:t>
            </a:r>
          </a:p>
          <a:p>
            <a:pPr>
              <a:lnSpc>
                <a:spcPct val="150000"/>
              </a:lnSpc>
            </a:pPr>
            <a:endParaRPr lang="en-US" dirty="0">
              <a:solidFill>
                <a:schemeClr val="tx1"/>
              </a:solidFill>
            </a:endParaRPr>
          </a:p>
        </p:txBody>
      </p:sp>
    </p:spTree>
    <p:extLst>
      <p:ext uri="{BB962C8B-B14F-4D97-AF65-F5344CB8AC3E}">
        <p14:creationId xmlns:p14="http://schemas.microsoft.com/office/powerpoint/2010/main" val="18910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041400-17CD-471E-ACAD-2EB596CB7EF9}"/>
              </a:ext>
            </a:extLst>
          </p:cNvPr>
          <p:cNvSpPr/>
          <p:nvPr/>
        </p:nvSpPr>
        <p:spPr bwMode="auto">
          <a:xfrm>
            <a:off x="-1" y="0"/>
            <a:ext cx="63035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937B3B0-1CE1-4D68-B6CA-8C7DB9471E81}"/>
              </a:ext>
            </a:extLst>
          </p:cNvPr>
          <p:cNvSpPr>
            <a:spLocks noGrp="1"/>
          </p:cNvSpPr>
          <p:nvPr>
            <p:ph type="title"/>
          </p:nvPr>
        </p:nvSpPr>
        <p:spPr>
          <a:xfrm>
            <a:off x="269240" y="289512"/>
            <a:ext cx="11655840" cy="899665"/>
          </a:xfrm>
        </p:spPr>
        <p:txBody>
          <a:bodyPr/>
          <a:lstStyle/>
          <a:p>
            <a:r>
              <a:rPr lang="en-US" sz="4400" dirty="0">
                <a:solidFill>
                  <a:schemeClr val="tx1"/>
                </a:solidFill>
              </a:rPr>
              <a:t>Azure Functions </a:t>
            </a:r>
          </a:p>
        </p:txBody>
      </p:sp>
      <p:pic>
        <p:nvPicPr>
          <p:cNvPr id="6146" name="Picture 2" descr="http://level69.net/wp-content/uploads/2017/02/azurefunctinos-790x480.jpg">
            <a:extLst>
              <a:ext uri="{FF2B5EF4-FFF2-40B4-BE49-F238E27FC236}">
                <a16:creationId xmlns:a16="http://schemas.microsoft.com/office/drawing/2014/main" id="{3B69020A-A447-443A-B09F-3CCA341B6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60" y="2164329"/>
            <a:ext cx="4829908" cy="293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783A3C-4BED-4FFA-9A58-37350888FBAD}"/>
              </a:ext>
            </a:extLst>
          </p:cNvPr>
          <p:cNvSpPr txBox="1"/>
          <p:nvPr/>
        </p:nvSpPr>
        <p:spPr>
          <a:xfrm>
            <a:off x="-1" y="1339140"/>
            <a:ext cx="6303523" cy="2511457"/>
          </a:xfrm>
          <a:prstGeom prst="rect">
            <a:avLst/>
          </a:prstGeom>
          <a:noFill/>
        </p:spPr>
        <p:txBody>
          <a:bodyPr wrap="square" lIns="182880" tIns="146304" rIns="182880" bIns="146304" rtlCol="0">
            <a:spAutoFit/>
          </a:bodyPr>
          <a:lstStyle/>
          <a:p>
            <a:pPr>
              <a:lnSpc>
                <a:spcPct val="90000"/>
              </a:lnSpc>
              <a:spcAft>
                <a:spcPts val="600"/>
              </a:spcAft>
            </a:pPr>
            <a:r>
              <a:rPr lang="en-GB" sz="3200" dirty="0">
                <a:gradFill>
                  <a:gsLst>
                    <a:gs pos="2917">
                      <a:schemeClr val="tx1"/>
                    </a:gs>
                    <a:gs pos="30000">
                      <a:schemeClr val="tx1"/>
                    </a:gs>
                  </a:gsLst>
                  <a:lin ang="5400000" scaled="0"/>
                </a:gradFill>
              </a:rPr>
              <a:t>Serverless compute service that enables you to run code on-demand without having to explicitly provision or manage infrastructure.</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545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Cases:</a:t>
            </a:r>
          </a:p>
        </p:txBody>
      </p:sp>
      <p:sp>
        <p:nvSpPr>
          <p:cNvPr id="3" name="Content Placeholder 2"/>
          <p:cNvSpPr>
            <a:spLocks noGrp="1"/>
          </p:cNvSpPr>
          <p:nvPr>
            <p:ph idx="1"/>
          </p:nvPr>
        </p:nvSpPr>
        <p:spPr>
          <a:xfrm>
            <a:off x="269242" y="1189179"/>
            <a:ext cx="11653521" cy="4949047"/>
          </a:xfrm>
        </p:spPr>
        <p:txBody>
          <a:bodyPr/>
          <a:lstStyle/>
          <a:p>
            <a:pPr>
              <a:lnSpc>
                <a:spcPct val="200000"/>
              </a:lnSpc>
            </a:pPr>
            <a:r>
              <a:rPr lang="en-US" dirty="0"/>
              <a:t>When to use Azure Service Fabric?</a:t>
            </a:r>
          </a:p>
          <a:p>
            <a:pPr>
              <a:lnSpc>
                <a:spcPct val="200000"/>
              </a:lnSpc>
            </a:pPr>
            <a:r>
              <a:rPr lang="en-US" dirty="0"/>
              <a:t>When to use K8’s?</a:t>
            </a:r>
          </a:p>
          <a:p>
            <a:pPr>
              <a:lnSpc>
                <a:spcPct val="200000"/>
              </a:lnSpc>
            </a:pPr>
            <a:r>
              <a:rPr lang="en-US" dirty="0"/>
              <a:t>When to use Azure Container Services?</a:t>
            </a:r>
          </a:p>
          <a:p>
            <a:pPr>
              <a:lnSpc>
                <a:spcPct val="200000"/>
              </a:lnSpc>
            </a:pPr>
            <a:endParaRPr lang="en-US" dirty="0"/>
          </a:p>
        </p:txBody>
      </p:sp>
    </p:spTree>
    <p:extLst>
      <p:ext uri="{BB962C8B-B14F-4D97-AF65-F5344CB8AC3E}">
        <p14:creationId xmlns:p14="http://schemas.microsoft.com/office/powerpoint/2010/main" val="25228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8012-855C-4F0C-8CF2-B0B75A3AF0E7}"/>
              </a:ext>
            </a:extLst>
          </p:cNvPr>
          <p:cNvSpPr>
            <a:spLocks noGrp="1"/>
          </p:cNvSpPr>
          <p:nvPr>
            <p:ph type="title"/>
          </p:nvPr>
        </p:nvSpPr>
        <p:spPr>
          <a:xfrm>
            <a:off x="0" y="2979167"/>
            <a:ext cx="12192000" cy="899665"/>
          </a:xfrm>
        </p:spPr>
        <p:txBody>
          <a:bodyPr/>
          <a:lstStyle/>
          <a:p>
            <a:pPr algn="ctr"/>
            <a:r>
              <a:rPr lang="en-IN" sz="6000" b="1" dirty="0"/>
              <a:t>Customer Stories</a:t>
            </a:r>
          </a:p>
        </p:txBody>
      </p:sp>
    </p:spTree>
    <p:extLst>
      <p:ext uri="{BB962C8B-B14F-4D97-AF65-F5344CB8AC3E}">
        <p14:creationId xmlns:p14="http://schemas.microsoft.com/office/powerpoint/2010/main" val="51035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026" name="Picture 2" descr="Story logo">
            <a:extLst>
              <a:ext uri="{FF2B5EF4-FFF2-40B4-BE49-F238E27FC236}">
                <a16:creationId xmlns:a16="http://schemas.microsoft.com/office/drawing/2014/main" id="{8B21E9A0-FDE7-4652-932A-BAAC85B5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791" y="2163547"/>
            <a:ext cx="2767586" cy="2786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1746A6-1387-4478-B725-9B47A853BD58}"/>
              </a:ext>
            </a:extLst>
          </p:cNvPr>
          <p:cNvSpPr txBox="1"/>
          <p:nvPr/>
        </p:nvSpPr>
        <p:spPr>
          <a:xfrm>
            <a:off x="4477407" y="2966085"/>
            <a:ext cx="7714593" cy="1403461"/>
          </a:xfrm>
          <a:prstGeom prst="rect">
            <a:avLst/>
          </a:prstGeom>
          <a:noFill/>
        </p:spPr>
        <p:txBody>
          <a:bodyPr wrap="square" lIns="182880" tIns="146304" rIns="182880" bIns="146304" rtlCol="0">
            <a:spAutoFit/>
          </a:bodyPr>
          <a:lstStyle/>
          <a:p>
            <a:pPr algn="ctr">
              <a:lnSpc>
                <a:spcPct val="90000"/>
              </a:lnSpc>
              <a:spcAft>
                <a:spcPts val="600"/>
              </a:spcAft>
            </a:pPr>
            <a:r>
              <a:rPr lang="en-GB" sz="4000" dirty="0">
                <a:solidFill>
                  <a:srgbClr val="399BCB"/>
                </a:solidFill>
              </a:rPr>
              <a:t>BMW enables driver mobility via Azure Service Fabric</a:t>
            </a:r>
            <a:endParaRPr lang="en-US" sz="4800" dirty="0" err="1">
              <a:solidFill>
                <a:srgbClr val="399BCB"/>
              </a:solidFill>
            </a:endParaRPr>
          </a:p>
        </p:txBody>
      </p:sp>
    </p:spTree>
    <p:extLst>
      <p:ext uri="{BB962C8B-B14F-4D97-AF65-F5344CB8AC3E}">
        <p14:creationId xmlns:p14="http://schemas.microsoft.com/office/powerpoint/2010/main" val="203443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405-74FA-4DAF-9558-61BCD4FBE558}"/>
              </a:ext>
            </a:extLst>
          </p:cNvPr>
          <p:cNvSpPr>
            <a:spLocks noGrp="1"/>
          </p:cNvSpPr>
          <p:nvPr>
            <p:ph type="title"/>
          </p:nvPr>
        </p:nvSpPr>
        <p:spPr>
          <a:xfrm>
            <a:off x="268080" y="2408670"/>
            <a:ext cx="11655840" cy="2040660"/>
          </a:xfrm>
        </p:spPr>
        <p:txBody>
          <a:bodyPr/>
          <a:lstStyle/>
          <a:p>
            <a:pPr algn="ctr"/>
            <a:r>
              <a:rPr lang="en-GB" dirty="0">
                <a:solidFill>
                  <a:srgbClr val="4E6585"/>
                </a:solidFill>
              </a:rPr>
              <a:t>BMW Connected application needed a solution for combining machine learned driver intents, real time telemetry from devices and up-to-date commute conditions such as traffic, monitor the commute needs of each driver</a:t>
            </a:r>
            <a:endParaRPr lang="en-US" dirty="0">
              <a:solidFill>
                <a:srgbClr val="4E6585"/>
              </a:solidFill>
            </a:endParaRPr>
          </a:p>
        </p:txBody>
      </p:sp>
    </p:spTree>
    <p:extLst>
      <p:ext uri="{BB962C8B-B14F-4D97-AF65-F5344CB8AC3E}">
        <p14:creationId xmlns:p14="http://schemas.microsoft.com/office/powerpoint/2010/main" val="29535802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DF76-7D8B-4E26-BDF2-6CE76F927C26}"/>
              </a:ext>
            </a:extLst>
          </p:cNvPr>
          <p:cNvSpPr>
            <a:spLocks noGrp="1"/>
          </p:cNvSpPr>
          <p:nvPr>
            <p:ph type="title"/>
          </p:nvPr>
        </p:nvSpPr>
        <p:spPr/>
        <p:txBody>
          <a:bodyPr/>
          <a:lstStyle/>
          <a:p>
            <a:r>
              <a:rPr lang="en-GB" sz="4000" dirty="0">
                <a:solidFill>
                  <a:srgbClr val="4E6585"/>
                </a:solidFill>
              </a:rPr>
              <a:t>BMW’s Open Mobility Cloud (OMC) Architecture </a:t>
            </a:r>
            <a:endParaRPr lang="en-IN" sz="4800" dirty="0">
              <a:solidFill>
                <a:srgbClr val="4E6585"/>
              </a:solidFill>
            </a:endParaRPr>
          </a:p>
        </p:txBody>
      </p:sp>
      <p:pic>
        <p:nvPicPr>
          <p:cNvPr id="4" name="Content Placeholder 3">
            <a:extLst>
              <a:ext uri="{FF2B5EF4-FFF2-40B4-BE49-F238E27FC236}">
                <a16:creationId xmlns:a16="http://schemas.microsoft.com/office/drawing/2014/main" id="{85897F7A-01BB-4436-A3DB-A9442FE821C0}"/>
              </a:ext>
            </a:extLst>
          </p:cNvPr>
          <p:cNvPicPr>
            <a:picLocks noGrp="1" noChangeAspect="1"/>
          </p:cNvPicPr>
          <p:nvPr>
            <p:ph idx="1"/>
          </p:nvPr>
        </p:nvPicPr>
        <p:blipFill rotWithShape="1">
          <a:blip r:embed="rId3"/>
          <a:srcRect t="11348"/>
          <a:stretch/>
        </p:blipFill>
        <p:spPr>
          <a:xfrm>
            <a:off x="581722" y="1189177"/>
            <a:ext cx="11341038" cy="5647124"/>
          </a:xfrm>
          <a:prstGeom prst="rect">
            <a:avLst/>
          </a:prstGeom>
        </p:spPr>
      </p:pic>
    </p:spTree>
    <p:extLst>
      <p:ext uri="{BB962C8B-B14F-4D97-AF65-F5344CB8AC3E}">
        <p14:creationId xmlns:p14="http://schemas.microsoft.com/office/powerpoint/2010/main" val="311593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Why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Continually update the service with learned behaviours and commute condition resources</a:t>
            </a:r>
          </a:p>
          <a:p>
            <a:pPr>
              <a:lnSpc>
                <a:spcPct val="200000"/>
              </a:lnSpc>
            </a:pPr>
            <a:r>
              <a:rPr lang="en-GB" dirty="0">
                <a:solidFill>
                  <a:srgbClr val="4E6585"/>
                </a:solidFill>
              </a:rPr>
              <a:t>Mobile client limitations like battery and background processing</a:t>
            </a:r>
            <a:endParaRPr lang="en-US" dirty="0">
              <a:solidFill>
                <a:srgbClr val="4E6585"/>
              </a:solidFill>
            </a:endParaRPr>
          </a:p>
        </p:txBody>
      </p:sp>
    </p:spTree>
    <p:extLst>
      <p:ext uri="{BB962C8B-B14F-4D97-AF65-F5344CB8AC3E}">
        <p14:creationId xmlns:p14="http://schemas.microsoft.com/office/powerpoint/2010/main" val="12527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050" name="Picture 2" descr="Story image 3">
            <a:extLst>
              <a:ext uri="{FF2B5EF4-FFF2-40B4-BE49-F238E27FC236}">
                <a16:creationId xmlns:a16="http://schemas.microsoft.com/office/drawing/2014/main" id="{7B0DC598-5D2F-4ECF-A0CE-CC843E5CB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02"/>
          <a:stretch/>
        </p:blipFill>
        <p:spPr bwMode="auto">
          <a:xfrm>
            <a:off x="1221555" y="1189177"/>
            <a:ext cx="9748890" cy="55412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1889115-F81C-4DC3-AC77-0D590B5BBD4A}"/>
              </a:ext>
            </a:extLst>
          </p:cNvPr>
          <p:cNvSpPr>
            <a:spLocks noGrp="1"/>
          </p:cNvSpPr>
          <p:nvPr>
            <p:ph type="title"/>
          </p:nvPr>
        </p:nvSpPr>
        <p:spPr>
          <a:xfrm>
            <a:off x="269240" y="289512"/>
            <a:ext cx="11655840" cy="899665"/>
          </a:xfrm>
        </p:spPr>
        <p:txBody>
          <a:bodyPr/>
          <a:lstStyle/>
          <a:p>
            <a:r>
              <a:rPr lang="en-GB" sz="4000" dirty="0">
                <a:solidFill>
                  <a:srgbClr val="4E6585"/>
                </a:solidFill>
              </a:rPr>
              <a:t>Open Mobility Cloud Azure Services ?</a:t>
            </a:r>
            <a:endParaRPr lang="en-IN" sz="4800" dirty="0">
              <a:solidFill>
                <a:srgbClr val="4E6585"/>
              </a:solidFill>
            </a:endParaRPr>
          </a:p>
        </p:txBody>
      </p:sp>
    </p:spTree>
    <p:extLst>
      <p:ext uri="{BB962C8B-B14F-4D97-AF65-F5344CB8AC3E}">
        <p14:creationId xmlns:p14="http://schemas.microsoft.com/office/powerpoint/2010/main" val="177479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074" name="Picture 2" descr="Story image 4">
            <a:extLst>
              <a:ext uri="{FF2B5EF4-FFF2-40B4-BE49-F238E27FC236}">
                <a16:creationId xmlns:a16="http://schemas.microsoft.com/office/drawing/2014/main" id="{CF24541A-DD3D-4BAF-824C-32A62C33B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1" r="1223"/>
          <a:stretch/>
        </p:blipFill>
        <p:spPr bwMode="auto">
          <a:xfrm>
            <a:off x="744027" y="1097280"/>
            <a:ext cx="10559680" cy="52852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18EF06E-8FA0-4B7F-A3D1-FE8C20CFDCFA}"/>
              </a:ext>
            </a:extLst>
          </p:cNvPr>
          <p:cNvSpPr>
            <a:spLocks noGrp="1"/>
          </p:cNvSpPr>
          <p:nvPr>
            <p:ph type="title"/>
          </p:nvPr>
        </p:nvSpPr>
        <p:spPr>
          <a:xfrm>
            <a:off x="269240" y="289512"/>
            <a:ext cx="11655840" cy="899665"/>
          </a:xfrm>
        </p:spPr>
        <p:txBody>
          <a:bodyPr/>
          <a:lstStyle/>
          <a:p>
            <a:r>
              <a:rPr lang="en-GB" sz="4000" b="1" dirty="0">
                <a:solidFill>
                  <a:srgbClr val="4E6585"/>
                </a:solidFill>
              </a:rPr>
              <a:t>Context &amp; Profile Subsystem </a:t>
            </a:r>
            <a:endParaRPr lang="en-IN" sz="4800" b="1" dirty="0">
              <a:solidFill>
                <a:srgbClr val="4E6585"/>
              </a:solidFill>
            </a:endParaRPr>
          </a:p>
        </p:txBody>
      </p:sp>
    </p:spTree>
    <p:extLst>
      <p:ext uri="{BB962C8B-B14F-4D97-AF65-F5344CB8AC3E}">
        <p14:creationId xmlns:p14="http://schemas.microsoft.com/office/powerpoint/2010/main" val="14695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dirty="0">
                <a:solidFill>
                  <a:srgbClr val="4E6585"/>
                </a:solidFill>
              </a:rPr>
              <a:t>Role of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r>
              <a:rPr lang="en-GB" dirty="0">
                <a:solidFill>
                  <a:srgbClr val="4E6585"/>
                </a:solidFill>
              </a:rPr>
              <a:t>Scaling millions of drivers made easy </a:t>
            </a:r>
          </a:p>
          <a:p>
            <a:r>
              <a:rPr lang="en-GB" dirty="0">
                <a:solidFill>
                  <a:srgbClr val="4E6585"/>
                </a:solidFill>
              </a:rPr>
              <a:t>Mobile client limitations like battery and background processing</a:t>
            </a:r>
          </a:p>
          <a:p>
            <a:r>
              <a:rPr lang="en-GB" dirty="0">
                <a:solidFill>
                  <a:srgbClr val="4E6585"/>
                </a:solidFill>
              </a:rPr>
              <a:t>Rolling upgrades without any downtime</a:t>
            </a:r>
          </a:p>
          <a:p>
            <a:r>
              <a:rPr lang="en-GB" dirty="0">
                <a:solidFill>
                  <a:srgbClr val="4E6585"/>
                </a:solidFill>
              </a:rPr>
              <a:t>Automatic replication and failover capabilities</a:t>
            </a:r>
          </a:p>
          <a:p>
            <a:r>
              <a:rPr lang="en-GB" dirty="0">
                <a:solidFill>
                  <a:srgbClr val="4E6585"/>
                </a:solidFill>
              </a:rPr>
              <a:t>Effortlessly roll back to the previous version in case of any error</a:t>
            </a:r>
          </a:p>
          <a:p>
            <a:r>
              <a:rPr lang="en-GB" dirty="0">
                <a:solidFill>
                  <a:srgbClr val="4E6585"/>
                </a:solidFill>
              </a:rPr>
              <a:t>Company need to focus only the core functionality of their Connected mobile application</a:t>
            </a:r>
            <a:endParaRPr lang="en-US" dirty="0">
              <a:solidFill>
                <a:srgbClr val="4E6585"/>
              </a:solidFill>
            </a:endParaRPr>
          </a:p>
        </p:txBody>
      </p:sp>
    </p:spTree>
    <p:extLst>
      <p:ext uri="{BB962C8B-B14F-4D97-AF65-F5344CB8AC3E}">
        <p14:creationId xmlns:p14="http://schemas.microsoft.com/office/powerpoint/2010/main" val="384852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11F-3D98-46EF-922A-0F2928C14B09}"/>
              </a:ext>
            </a:extLst>
          </p:cNvPr>
          <p:cNvSpPr>
            <a:spLocks noGrp="1"/>
          </p:cNvSpPr>
          <p:nvPr>
            <p:ph type="title"/>
          </p:nvPr>
        </p:nvSpPr>
        <p:spPr>
          <a:xfrm>
            <a:off x="382360" y="2489524"/>
            <a:ext cx="11653523" cy="2139688"/>
          </a:xfrm>
        </p:spPr>
        <p:txBody>
          <a:bodyPr/>
          <a:lstStyle/>
          <a:p>
            <a:r>
              <a:rPr lang="en-IN" b="1" dirty="0"/>
              <a:t>Introduction to Open Source on Azure</a:t>
            </a:r>
          </a:p>
        </p:txBody>
      </p:sp>
    </p:spTree>
    <p:extLst>
      <p:ext uri="{BB962C8B-B14F-4D97-AF65-F5344CB8AC3E}">
        <p14:creationId xmlns:p14="http://schemas.microsoft.com/office/powerpoint/2010/main" val="3315339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746A6-1387-4478-B725-9B47A853BD58}"/>
              </a:ext>
            </a:extLst>
          </p:cNvPr>
          <p:cNvSpPr txBox="1"/>
          <p:nvPr/>
        </p:nvSpPr>
        <p:spPr>
          <a:xfrm>
            <a:off x="4177474" y="2450269"/>
            <a:ext cx="8014526" cy="1957459"/>
          </a:xfrm>
          <a:prstGeom prst="rect">
            <a:avLst/>
          </a:prstGeom>
          <a:noFill/>
        </p:spPr>
        <p:txBody>
          <a:bodyPr wrap="square" lIns="182880" tIns="146304" rIns="182880" bIns="146304" rtlCol="0">
            <a:spAutoFit/>
          </a:bodyPr>
          <a:lstStyle/>
          <a:p>
            <a:pPr lvl="0" algn="ctr">
              <a:lnSpc>
                <a:spcPct val="90000"/>
              </a:lnSpc>
              <a:spcAft>
                <a:spcPts val="600"/>
              </a:spcAft>
            </a:pPr>
            <a:r>
              <a:rPr lang="en-GB" sz="4000" dirty="0">
                <a:solidFill>
                  <a:srgbClr val="0A426A"/>
                </a:solidFill>
              </a:rPr>
              <a:t>Alaska Airlines improves services in the cloud using containers and Azure Service Fabric</a:t>
            </a:r>
            <a:endParaRPr kumimoji="0" lang="en-US" sz="4800" b="0" i="0" u="none" strike="noStrike" kern="1200" cap="none" spc="0" normalizeH="0" baseline="0" noProof="0" dirty="0" err="1">
              <a:ln>
                <a:noFill/>
              </a:ln>
              <a:solidFill>
                <a:srgbClr val="0A426A"/>
              </a:solidFill>
              <a:effectLst/>
              <a:uLnTx/>
              <a:uFillTx/>
              <a:latin typeface="Segoe UI"/>
            </a:endParaRPr>
          </a:p>
        </p:txBody>
      </p:sp>
      <p:pic>
        <p:nvPicPr>
          <p:cNvPr id="2050" name="Picture 2" descr="Story logo">
            <a:extLst>
              <a:ext uri="{FF2B5EF4-FFF2-40B4-BE49-F238E27FC236}">
                <a16:creationId xmlns:a16="http://schemas.microsoft.com/office/drawing/2014/main" id="{F7A8327B-D260-4A3B-B989-CEB6DFBD8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61" y="2624137"/>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61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alaskaair.com</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marL="0" indent="0">
              <a:lnSpc>
                <a:spcPct val="150000"/>
              </a:lnSpc>
              <a:buNone/>
            </a:pPr>
            <a:r>
              <a:rPr lang="en-GB" dirty="0">
                <a:solidFill>
                  <a:srgbClr val="4E6585"/>
                </a:solidFill>
              </a:rPr>
              <a:t>The systems supporting the website </a:t>
            </a:r>
          </a:p>
          <a:p>
            <a:pPr>
              <a:lnSpc>
                <a:spcPct val="150000"/>
              </a:lnSpc>
            </a:pPr>
            <a:r>
              <a:rPr lang="en-GB" dirty="0">
                <a:solidFill>
                  <a:srgbClr val="4E6585"/>
                </a:solidFill>
              </a:rPr>
              <a:t>enable people to make reservations </a:t>
            </a:r>
          </a:p>
          <a:p>
            <a:pPr>
              <a:lnSpc>
                <a:spcPct val="150000"/>
              </a:lnSpc>
            </a:pPr>
            <a:r>
              <a:rPr lang="en-GB" dirty="0">
                <a:solidFill>
                  <a:srgbClr val="4E6585"/>
                </a:solidFill>
              </a:rPr>
              <a:t>look up travel information</a:t>
            </a:r>
          </a:p>
          <a:p>
            <a:pPr>
              <a:lnSpc>
                <a:spcPct val="150000"/>
              </a:lnSpc>
            </a:pPr>
            <a:r>
              <a:rPr lang="en-GB" dirty="0">
                <a:solidFill>
                  <a:srgbClr val="4E6585"/>
                </a:solidFill>
              </a:rPr>
              <a:t>manage their mileage plans</a:t>
            </a:r>
          </a:p>
          <a:p>
            <a:pPr>
              <a:lnSpc>
                <a:spcPct val="150000"/>
              </a:lnSpc>
            </a:pPr>
            <a:r>
              <a:rPr lang="en-GB" dirty="0">
                <a:solidFill>
                  <a:srgbClr val="4E6585"/>
                </a:solidFill>
              </a:rPr>
              <a:t>get customer support</a:t>
            </a:r>
          </a:p>
          <a:p>
            <a:pPr>
              <a:lnSpc>
                <a:spcPct val="150000"/>
              </a:lnSpc>
            </a:pPr>
            <a:r>
              <a:rPr lang="en-GB" dirty="0">
                <a:solidFill>
                  <a:srgbClr val="4E6585"/>
                </a:solidFill>
              </a:rPr>
              <a:t>and more. . . . . . .</a:t>
            </a:r>
            <a:endParaRPr lang="en-US" dirty="0">
              <a:solidFill>
                <a:srgbClr val="4E6585"/>
              </a:solidFill>
            </a:endParaRPr>
          </a:p>
        </p:txBody>
      </p:sp>
    </p:spTree>
    <p:extLst>
      <p:ext uri="{BB962C8B-B14F-4D97-AF65-F5344CB8AC3E}">
        <p14:creationId xmlns:p14="http://schemas.microsoft.com/office/powerpoint/2010/main" val="399241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Scale and Capacity Issues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lnSpcReduction="10000"/>
          </a:bodyPr>
          <a:lstStyle/>
          <a:p>
            <a:pPr>
              <a:lnSpc>
                <a:spcPct val="150000"/>
              </a:lnSpc>
            </a:pPr>
            <a:r>
              <a:rPr lang="en-GB" dirty="0">
                <a:solidFill>
                  <a:srgbClr val="4E6585"/>
                </a:solidFill>
              </a:rPr>
              <a:t>Outgrew their datacentre.</a:t>
            </a:r>
          </a:p>
          <a:p>
            <a:pPr>
              <a:lnSpc>
                <a:spcPct val="150000"/>
              </a:lnSpc>
            </a:pPr>
            <a:r>
              <a:rPr lang="en-GB" dirty="0">
                <a:solidFill>
                  <a:srgbClr val="4E6585"/>
                </a:solidFill>
              </a:rPr>
              <a:t>Loss of services caused by </a:t>
            </a:r>
          </a:p>
          <a:p>
            <a:pPr lvl="1">
              <a:lnSpc>
                <a:spcPct val="150000"/>
              </a:lnSpc>
            </a:pPr>
            <a:r>
              <a:rPr lang="en-GB" dirty="0">
                <a:solidFill>
                  <a:srgbClr val="4E6585"/>
                </a:solidFill>
              </a:rPr>
              <a:t>Networking issues</a:t>
            </a:r>
          </a:p>
          <a:p>
            <a:pPr lvl="1">
              <a:lnSpc>
                <a:spcPct val="150000"/>
              </a:lnSpc>
            </a:pPr>
            <a:r>
              <a:rPr lang="en-GB" dirty="0">
                <a:solidFill>
                  <a:srgbClr val="4E6585"/>
                </a:solidFill>
              </a:rPr>
              <a:t>Hardware issues </a:t>
            </a:r>
          </a:p>
          <a:p>
            <a:pPr lvl="1">
              <a:lnSpc>
                <a:spcPct val="150000"/>
              </a:lnSpc>
            </a:pPr>
            <a:r>
              <a:rPr lang="en-GB" dirty="0">
                <a:solidFill>
                  <a:srgbClr val="4E6585"/>
                </a:solidFill>
              </a:rPr>
              <a:t>Virtual machine issues </a:t>
            </a:r>
          </a:p>
          <a:p>
            <a:pPr>
              <a:lnSpc>
                <a:spcPct val="150000"/>
              </a:lnSpc>
            </a:pPr>
            <a:r>
              <a:rPr lang="en-GB" dirty="0">
                <a:solidFill>
                  <a:srgbClr val="4E6585"/>
                </a:solidFill>
              </a:rPr>
              <a:t> Performance impacts</a:t>
            </a:r>
          </a:p>
          <a:p>
            <a:pPr lvl="1">
              <a:lnSpc>
                <a:spcPct val="150000"/>
              </a:lnSpc>
            </a:pPr>
            <a:r>
              <a:rPr lang="en-GB" dirty="0">
                <a:solidFill>
                  <a:srgbClr val="4E6585"/>
                </a:solidFill>
              </a:rPr>
              <a:t>Governed usage to maintain uptime requirements</a:t>
            </a:r>
            <a:endParaRPr lang="en-US" dirty="0">
              <a:solidFill>
                <a:srgbClr val="4E6585"/>
              </a:solidFill>
            </a:endParaRPr>
          </a:p>
        </p:txBody>
      </p:sp>
    </p:spTree>
    <p:extLst>
      <p:ext uri="{BB962C8B-B14F-4D97-AF65-F5344CB8AC3E}">
        <p14:creationId xmlns:p14="http://schemas.microsoft.com/office/powerpoint/2010/main" val="6804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From on-premises to Azure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Azure App Service for hosting their ported APIs, </a:t>
            </a:r>
          </a:p>
          <a:p>
            <a:pPr>
              <a:lnSpc>
                <a:spcPct val="200000"/>
              </a:lnSpc>
            </a:pPr>
            <a:r>
              <a:rPr lang="en-GB" dirty="0">
                <a:solidFill>
                  <a:srgbClr val="4E6585"/>
                </a:solidFill>
              </a:rPr>
              <a:t>Azure API Management for secured access to those hosted APIS</a:t>
            </a:r>
          </a:p>
          <a:p>
            <a:pPr>
              <a:lnSpc>
                <a:spcPct val="200000"/>
              </a:lnSpc>
            </a:pPr>
            <a:r>
              <a:rPr lang="en-GB" dirty="0">
                <a:solidFill>
                  <a:srgbClr val="4E6585"/>
                </a:solidFill>
              </a:rPr>
              <a:t>Azure Cache for session management.</a:t>
            </a:r>
          </a:p>
        </p:txBody>
      </p:sp>
    </p:spTree>
    <p:extLst>
      <p:ext uri="{BB962C8B-B14F-4D97-AF65-F5344CB8AC3E}">
        <p14:creationId xmlns:p14="http://schemas.microsoft.com/office/powerpoint/2010/main" val="398874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Next Challenge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a:lnSpc>
                <a:spcPct val="200000"/>
              </a:lnSpc>
            </a:pPr>
            <a:r>
              <a:rPr lang="en-GB" dirty="0">
                <a:solidFill>
                  <a:srgbClr val="4E6585"/>
                </a:solidFill>
              </a:rPr>
              <a:t>Design flaw prevented the system from recovering from failures on top of the inconsistent performance of third-party APIs and downstream dependencies</a:t>
            </a:r>
          </a:p>
          <a:p>
            <a:pPr>
              <a:lnSpc>
                <a:spcPct val="200000"/>
              </a:lnSpc>
            </a:pPr>
            <a:r>
              <a:rPr lang="en-GB" dirty="0">
                <a:solidFill>
                  <a:srgbClr val="4E6585"/>
                </a:solidFill>
              </a:rPr>
              <a:t>Need of horizontal scale of the whole system beyond the App Service scaling limit </a:t>
            </a:r>
          </a:p>
        </p:txBody>
      </p:sp>
    </p:spTree>
    <p:extLst>
      <p:ext uri="{BB962C8B-B14F-4D97-AF65-F5344CB8AC3E}">
        <p14:creationId xmlns:p14="http://schemas.microsoft.com/office/powerpoint/2010/main" val="24288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Solution of Alaska</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Uphold their use of VSTS for CI/CD.</a:t>
            </a:r>
          </a:p>
          <a:p>
            <a:pPr>
              <a:lnSpc>
                <a:spcPct val="200000"/>
              </a:lnSpc>
            </a:pPr>
            <a:r>
              <a:rPr lang="en-GB" dirty="0">
                <a:solidFill>
                  <a:srgbClr val="4E6585"/>
                </a:solidFill>
              </a:rPr>
              <a:t>Work with limited to no refactoring--there wasn't time.</a:t>
            </a:r>
          </a:p>
          <a:p>
            <a:pPr>
              <a:lnSpc>
                <a:spcPct val="200000"/>
              </a:lnSpc>
            </a:pPr>
            <a:r>
              <a:rPr lang="en-GB" dirty="0">
                <a:solidFill>
                  <a:srgbClr val="4E6585"/>
                </a:solidFill>
              </a:rPr>
              <a:t>Run locally, on-premises, and in the cloud.</a:t>
            </a:r>
          </a:p>
          <a:p>
            <a:pPr>
              <a:lnSpc>
                <a:spcPct val="200000"/>
              </a:lnSpc>
            </a:pPr>
            <a:r>
              <a:rPr lang="en-GB" dirty="0">
                <a:solidFill>
                  <a:srgbClr val="4E6585"/>
                </a:solidFill>
              </a:rPr>
              <a:t>Support a variety of libraries and technology versions.</a:t>
            </a:r>
          </a:p>
          <a:p>
            <a:pPr>
              <a:lnSpc>
                <a:spcPct val="200000"/>
              </a:lnSpc>
            </a:pPr>
            <a:endParaRPr lang="en-GB" dirty="0">
              <a:solidFill>
                <a:srgbClr val="4E6585"/>
              </a:solidFill>
            </a:endParaRPr>
          </a:p>
        </p:txBody>
      </p:sp>
    </p:spTree>
    <p:extLst>
      <p:ext uri="{BB962C8B-B14F-4D97-AF65-F5344CB8AC3E}">
        <p14:creationId xmlns:p14="http://schemas.microsoft.com/office/powerpoint/2010/main" val="18368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a:xfrm>
            <a:off x="7923843" y="4203267"/>
            <a:ext cx="2502407" cy="575882"/>
          </a:xfrm>
        </p:spPr>
        <p:txBody>
          <a:bodyPr>
            <a:noAutofit/>
          </a:bodyPr>
          <a:lstStyle/>
          <a:p>
            <a:r>
              <a:rPr lang="en-US" sz="2000" dirty="0">
                <a:solidFill>
                  <a:srgbClr val="FF9645"/>
                </a:solidFill>
              </a:rPr>
              <a:t>Azure Service Fabric </a:t>
            </a:r>
          </a:p>
        </p:txBody>
      </p:sp>
      <p:pic>
        <p:nvPicPr>
          <p:cNvPr id="4098" name="Picture 2" descr="Image result for service fabric">
            <a:extLst>
              <a:ext uri="{FF2B5EF4-FFF2-40B4-BE49-F238E27FC236}">
                <a16:creationId xmlns:a16="http://schemas.microsoft.com/office/drawing/2014/main" id="{8A30E365-2309-4AE6-AC96-E670FBEE2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843" y="2889503"/>
            <a:ext cx="2502408" cy="1313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ry logo">
            <a:extLst>
              <a:ext uri="{FF2B5EF4-FFF2-40B4-BE49-F238E27FC236}">
                <a16:creationId xmlns:a16="http://schemas.microsoft.com/office/drawing/2014/main" id="{24D7FEF2-86D2-4175-900F-ACAA93583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749" y="2881483"/>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88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026" name="Picture 2" descr="Story image 4">
            <a:extLst>
              <a:ext uri="{FF2B5EF4-FFF2-40B4-BE49-F238E27FC236}">
                <a16:creationId xmlns:a16="http://schemas.microsoft.com/office/drawing/2014/main" id="{AF6AAE44-F4A1-429A-BC2C-F7F216EB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44536"/>
            <a:ext cx="9753600" cy="5210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9418690-B81F-4B6F-92F1-2E54BD6853AC}"/>
              </a:ext>
            </a:extLst>
          </p:cNvPr>
          <p:cNvSpPr>
            <a:spLocks noGrp="1"/>
          </p:cNvSpPr>
          <p:nvPr>
            <p:ph type="title"/>
          </p:nvPr>
        </p:nvSpPr>
        <p:spPr/>
        <p:txBody>
          <a:bodyPr/>
          <a:lstStyle/>
          <a:p>
            <a:r>
              <a:rPr lang="en-US" b="1" dirty="0">
                <a:solidFill>
                  <a:schemeClr val="accent2">
                    <a:lumMod val="50000"/>
                  </a:schemeClr>
                </a:solidFill>
              </a:rPr>
              <a:t>Shopping Cart API architecture</a:t>
            </a:r>
          </a:p>
        </p:txBody>
      </p:sp>
    </p:spTree>
    <p:extLst>
      <p:ext uri="{BB962C8B-B14F-4D97-AF65-F5344CB8AC3E}">
        <p14:creationId xmlns:p14="http://schemas.microsoft.com/office/powerpoint/2010/main" val="147157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pPr algn="ctr"/>
            <a:r>
              <a:rPr lang="en-US" dirty="0">
                <a:solidFill>
                  <a:srgbClr val="4E6585"/>
                </a:solidFill>
              </a:rPr>
              <a:t>Azure Service Fabric + Windows Containers</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lnSpcReduction="20000"/>
          </a:bodyPr>
          <a:lstStyle/>
          <a:p>
            <a:pPr>
              <a:lnSpc>
                <a:spcPct val="150000"/>
              </a:lnSpc>
            </a:pPr>
            <a:r>
              <a:rPr lang="en-GB" dirty="0">
                <a:solidFill>
                  <a:srgbClr val="4E6585"/>
                </a:solidFill>
              </a:rPr>
              <a:t>Improved scale and density they needed for their crucial service with </a:t>
            </a:r>
            <a:r>
              <a:rPr lang="en-GB">
                <a:solidFill>
                  <a:srgbClr val="4E6585"/>
                </a:solidFill>
              </a:rPr>
              <a:t>greater control</a:t>
            </a:r>
            <a:endParaRPr lang="en-GB" dirty="0">
              <a:solidFill>
                <a:srgbClr val="4E6585"/>
              </a:solidFill>
            </a:endParaRPr>
          </a:p>
          <a:p>
            <a:pPr>
              <a:lnSpc>
                <a:spcPct val="150000"/>
              </a:lnSpc>
            </a:pPr>
            <a:r>
              <a:rPr lang="en-GB" dirty="0">
                <a:solidFill>
                  <a:srgbClr val="4E6585"/>
                </a:solidFill>
              </a:rPr>
              <a:t>Self-correcting when a node or the services on the node fails</a:t>
            </a:r>
          </a:p>
          <a:p>
            <a:pPr>
              <a:lnSpc>
                <a:spcPct val="150000"/>
              </a:lnSpc>
            </a:pPr>
            <a:r>
              <a:rPr lang="en-GB" dirty="0">
                <a:solidFill>
                  <a:srgbClr val="4E6585"/>
                </a:solidFill>
              </a:rPr>
              <a:t>API Deploy time and time for consumption reduced</a:t>
            </a:r>
          </a:p>
          <a:p>
            <a:pPr lvl="1">
              <a:lnSpc>
                <a:spcPct val="150000"/>
              </a:lnSpc>
            </a:pPr>
            <a:r>
              <a:rPr lang="en-GB" dirty="0">
                <a:solidFill>
                  <a:srgbClr val="4E6585"/>
                </a:solidFill>
              </a:rPr>
              <a:t>20 minutes in Azure App Service to 10 seconds in service fabric </a:t>
            </a:r>
          </a:p>
          <a:p>
            <a:pPr>
              <a:lnSpc>
                <a:spcPct val="150000"/>
              </a:lnSpc>
            </a:pPr>
            <a:r>
              <a:rPr lang="en-GB" dirty="0">
                <a:solidFill>
                  <a:srgbClr val="4E6585"/>
                </a:solidFill>
              </a:rPr>
              <a:t>In-place upgrades with automatic rollback</a:t>
            </a:r>
          </a:p>
          <a:p>
            <a:pPr>
              <a:lnSpc>
                <a:spcPct val="150000"/>
              </a:lnSpc>
            </a:pPr>
            <a:r>
              <a:rPr lang="en-US" dirty="0">
                <a:solidFill>
                  <a:srgbClr val="4E6585"/>
                </a:solidFill>
              </a:rPr>
              <a:t>Savings at scale</a:t>
            </a:r>
          </a:p>
        </p:txBody>
      </p:sp>
    </p:spTree>
    <p:extLst>
      <p:ext uri="{BB962C8B-B14F-4D97-AF65-F5344CB8AC3E}">
        <p14:creationId xmlns:p14="http://schemas.microsoft.com/office/powerpoint/2010/main" val="344256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alaskaairblog.files.wordpress.com/2016/01/8697_ak_hero_plane_16x9_mbr_m1a.png?w=1920&amp;h=1080&amp;crop=1">
            <a:extLst>
              <a:ext uri="{FF2B5EF4-FFF2-40B4-BE49-F238E27FC236}">
                <a16:creationId xmlns:a16="http://schemas.microsoft.com/office/drawing/2014/main" id="{BD9696BF-35E9-4DFA-8748-C2517233AF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2958A3-828F-409B-B544-BEBE94B28F85}"/>
              </a:ext>
            </a:extLst>
          </p:cNvPr>
          <p:cNvSpPr>
            <a:spLocks noGrp="1"/>
          </p:cNvSpPr>
          <p:nvPr>
            <p:ph type="title"/>
          </p:nvPr>
        </p:nvSpPr>
        <p:spPr>
          <a:xfrm>
            <a:off x="268080" y="1280027"/>
            <a:ext cx="11655840" cy="4297946"/>
          </a:xfrm>
        </p:spPr>
        <p:txBody>
          <a:bodyPr/>
          <a:lstStyle/>
          <a:p>
            <a:r>
              <a:rPr lang="en-GB" i="1" dirty="0">
                <a:solidFill>
                  <a:schemeClr val="bg1">
                    <a:lumMod val="75000"/>
                  </a:schemeClr>
                </a:solidFill>
              </a:rPr>
              <a:t>“We love the pristine and predictable environments provided by Windows Server Containers. Service Fabric brings us a safe and consistent deployment strategy that maximizes uptime. The marriage of the two in Microsoft Azure gives us unlimited potential”</a:t>
            </a:r>
            <a:br>
              <a:rPr lang="en-GB" dirty="0">
                <a:solidFill>
                  <a:schemeClr val="bg1">
                    <a:lumMod val="75000"/>
                  </a:schemeClr>
                </a:solidFill>
              </a:rPr>
            </a:br>
            <a:r>
              <a:rPr lang="en-GB" dirty="0">
                <a:solidFill>
                  <a:schemeClr val="bg1">
                    <a:lumMod val="75000"/>
                  </a:schemeClr>
                </a:solidFill>
              </a:rPr>
              <a:t> </a:t>
            </a:r>
            <a:br>
              <a:rPr lang="en-GB" dirty="0">
                <a:solidFill>
                  <a:schemeClr val="bg1">
                    <a:lumMod val="75000"/>
                  </a:schemeClr>
                </a:solidFill>
              </a:rPr>
            </a:br>
            <a:r>
              <a:rPr lang="en-GB" dirty="0">
                <a:solidFill>
                  <a:schemeClr val="bg1">
                    <a:lumMod val="75000"/>
                  </a:schemeClr>
                </a:solidFill>
              </a:rPr>
              <a:t>Ralph Feltis: Software Engineer</a:t>
            </a:r>
            <a:br>
              <a:rPr lang="en-GB" dirty="0">
                <a:solidFill>
                  <a:schemeClr val="bg1">
                    <a:lumMod val="75000"/>
                  </a:schemeClr>
                </a:solidFill>
              </a:rPr>
            </a:br>
            <a:r>
              <a:rPr lang="en-GB" dirty="0">
                <a:solidFill>
                  <a:schemeClr val="bg1">
                    <a:lumMod val="75000"/>
                  </a:schemeClr>
                </a:solidFill>
              </a:rPr>
              <a:t>Alaska Airlines</a:t>
            </a:r>
            <a:br>
              <a:rPr lang="en-GB" dirty="0">
                <a:solidFill>
                  <a:schemeClr val="bg1">
                    <a:lumMod val="75000"/>
                  </a:schemeClr>
                </a:solidFill>
              </a:rPr>
            </a:br>
            <a:endParaRPr lang="en-US" dirty="0">
              <a:solidFill>
                <a:schemeClr val="bg1">
                  <a:lumMod val="75000"/>
                </a:schemeClr>
              </a:solidFill>
            </a:endParaRPr>
          </a:p>
        </p:txBody>
      </p:sp>
    </p:spTree>
    <p:extLst>
      <p:ext uri="{BB962C8B-B14F-4D97-AF65-F5344CB8AC3E}">
        <p14:creationId xmlns:p14="http://schemas.microsoft.com/office/powerpoint/2010/main" val="3393893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D3FAAA-EC50-4F76-8708-C87A0FF96CFC}"/>
              </a:ext>
            </a:extLst>
          </p:cNvPr>
          <p:cNvSpPr/>
          <p:nvPr/>
        </p:nvSpPr>
        <p:spPr>
          <a:xfrm>
            <a:off x="0" y="1443841"/>
            <a:ext cx="12192000" cy="3970318"/>
          </a:xfrm>
          <a:prstGeom prst="rect">
            <a:avLst/>
          </a:prstGeom>
        </p:spPr>
        <p:txBody>
          <a:bodyPr wrap="square">
            <a:spAutoFit/>
          </a:bodyPr>
          <a:lstStyle/>
          <a:p>
            <a:pPr algn="ctr"/>
            <a:r>
              <a:rPr lang="en-GB" sz="6600" dirty="0">
                <a:solidFill>
                  <a:schemeClr val="bg1"/>
                </a:solidFill>
                <a:latin typeface="Segoe UI" panose="020B0502040204020203" pitchFamily="34" charset="0"/>
              </a:rPr>
              <a:t>Open Source Software on Azure</a:t>
            </a:r>
          </a:p>
          <a:p>
            <a:pPr algn="ctr"/>
            <a:endParaRPr lang="en-GB" sz="6600" dirty="0">
              <a:solidFill>
                <a:schemeClr val="bg1"/>
              </a:solidFill>
              <a:latin typeface="Segoe UI" panose="020B0502040204020203" pitchFamily="34" charset="0"/>
            </a:endParaRPr>
          </a:p>
          <a:p>
            <a:pPr algn="ctr"/>
            <a:r>
              <a:rPr lang="en-GB" sz="4000" dirty="0">
                <a:solidFill>
                  <a:schemeClr val="bg1"/>
                </a:solidFill>
                <a:latin typeface="Segoe UI" panose="020B0502040204020203" pitchFamily="34" charset="0"/>
              </a:rPr>
              <a:t>From Node.js to Ubuntu, bring your favourite open source software tools and technologies to Azure and open up the possibilities.</a:t>
            </a:r>
            <a:endParaRPr lang="en-GB" sz="4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986365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6FD-4316-4379-9E13-AA657383C5EB}"/>
              </a:ext>
            </a:extLst>
          </p:cNvPr>
          <p:cNvSpPr>
            <a:spLocks noGrp="1"/>
          </p:cNvSpPr>
          <p:nvPr>
            <p:ph type="title"/>
          </p:nvPr>
        </p:nvSpPr>
        <p:spPr>
          <a:xfrm>
            <a:off x="428729" y="3192200"/>
            <a:ext cx="11655840" cy="899665"/>
          </a:xfrm>
        </p:spPr>
        <p:txBody>
          <a:bodyPr/>
          <a:lstStyle/>
          <a:p>
            <a:pPr algn="ctr"/>
            <a:r>
              <a:rPr lang="en-IN" sz="6000" b="1"/>
              <a:t>Recall Assessment</a:t>
            </a:r>
            <a:endParaRPr lang="en-IN" sz="6000" b="1" dirty="0"/>
          </a:p>
        </p:txBody>
      </p:sp>
    </p:spTree>
    <p:extLst>
      <p:ext uri="{BB962C8B-B14F-4D97-AF65-F5344CB8AC3E}">
        <p14:creationId xmlns:p14="http://schemas.microsoft.com/office/powerpoint/2010/main" val="2208558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A379F-8E61-4352-B98B-6081878E8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269"/>
            <a:ext cx="12192000" cy="5175115"/>
          </a:xfrm>
          <a:prstGeom prst="rect">
            <a:avLst/>
          </a:prstGeom>
        </p:spPr>
      </p:pic>
    </p:spTree>
    <p:extLst>
      <p:ext uri="{BB962C8B-B14F-4D97-AF65-F5344CB8AC3E}">
        <p14:creationId xmlns:p14="http://schemas.microsoft.com/office/powerpoint/2010/main" val="4462552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endParaRPr dirty="0"/>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endParaRPr dirty="0"/>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745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214F"/>
        </a:solidFill>
        <a:effectLst/>
      </p:bgPr>
    </p:bg>
    <p:spTree>
      <p:nvGrpSpPr>
        <p:cNvPr id="1" name=""/>
        <p:cNvGrpSpPr/>
        <p:nvPr/>
      </p:nvGrpSpPr>
      <p:grpSpPr>
        <a:xfrm>
          <a:off x="0" y="0"/>
          <a:ext cx="0" cy="0"/>
          <a:chOff x="0" y="0"/>
          <a:chExt cx="0" cy="0"/>
        </a:xfrm>
      </p:grpSpPr>
      <p:pic>
        <p:nvPicPr>
          <p:cNvPr id="3074" name="Picture 2" descr="https://www.releasemama.com/wp-content/uploads/2018/04/microsoft-launches-2-new-azure-regions-in-australia.png">
            <a:extLst>
              <a:ext uri="{FF2B5EF4-FFF2-40B4-BE49-F238E27FC236}">
                <a16:creationId xmlns:a16="http://schemas.microsoft.com/office/drawing/2014/main" id="{70AE7D5B-6EE8-4343-900F-930E53AF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074096"/>
            <a:ext cx="1156335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FE9BA66-F10A-4BFD-975F-C6F182D5FBAE}"/>
              </a:ext>
            </a:extLst>
          </p:cNvPr>
          <p:cNvSpPr>
            <a:spLocks noGrp="1"/>
          </p:cNvSpPr>
          <p:nvPr>
            <p:ph type="title"/>
          </p:nvPr>
        </p:nvSpPr>
        <p:spPr/>
        <p:txBody>
          <a:bodyPr/>
          <a:lstStyle/>
          <a:p>
            <a:r>
              <a:rPr lang="en-US" sz="4800" b="1" dirty="0"/>
              <a:t>50 Regions</a:t>
            </a:r>
          </a:p>
        </p:txBody>
      </p:sp>
    </p:spTree>
    <p:extLst>
      <p:ext uri="{BB962C8B-B14F-4D97-AF65-F5344CB8AC3E}">
        <p14:creationId xmlns:p14="http://schemas.microsoft.com/office/powerpoint/2010/main" val="2178213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09003C8-8908-4019-8F78-0D4ECDD8B194}"/>
              </a:ext>
            </a:extLst>
          </p:cNvPr>
          <p:cNvSpPr/>
          <p:nvPr/>
        </p:nvSpPr>
        <p:spPr>
          <a:xfrm>
            <a:off x="474214" y="506298"/>
            <a:ext cx="10373376" cy="62677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DC283891-19A5-432E-A0DA-FAA471EF4583}"/>
              </a:ext>
            </a:extLst>
          </p:cNvPr>
          <p:cNvSpPr/>
          <p:nvPr/>
        </p:nvSpPr>
        <p:spPr>
          <a:xfrm>
            <a:off x="279267" y="241058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5" name="object 4">
            <a:extLst>
              <a:ext uri="{FF2B5EF4-FFF2-40B4-BE49-F238E27FC236}">
                <a16:creationId xmlns:a16="http://schemas.microsoft.com/office/drawing/2014/main" id="{D49AE887-D8F1-4B8F-9EFE-F7FDE7F22D06}"/>
              </a:ext>
            </a:extLst>
          </p:cNvPr>
          <p:cNvSpPr/>
          <p:nvPr/>
        </p:nvSpPr>
        <p:spPr>
          <a:xfrm>
            <a:off x="279267" y="3180714"/>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6" name="object 5">
            <a:extLst>
              <a:ext uri="{FF2B5EF4-FFF2-40B4-BE49-F238E27FC236}">
                <a16:creationId xmlns:a16="http://schemas.microsoft.com/office/drawing/2014/main" id="{DD70B9FE-9234-4EBE-A7A4-40D7FE7B3AEB}"/>
              </a:ext>
            </a:extLst>
          </p:cNvPr>
          <p:cNvSpPr/>
          <p:nvPr/>
        </p:nvSpPr>
        <p:spPr>
          <a:xfrm>
            <a:off x="279267" y="3934650"/>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7" name="object 6">
            <a:extLst>
              <a:ext uri="{FF2B5EF4-FFF2-40B4-BE49-F238E27FC236}">
                <a16:creationId xmlns:a16="http://schemas.microsoft.com/office/drawing/2014/main" id="{20B3EE98-E6DE-47E6-B204-9F4CF3E9984E}"/>
              </a:ext>
            </a:extLst>
          </p:cNvPr>
          <p:cNvSpPr/>
          <p:nvPr/>
        </p:nvSpPr>
        <p:spPr>
          <a:xfrm>
            <a:off x="279267" y="4688585"/>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8" name="object 7">
            <a:extLst>
              <a:ext uri="{FF2B5EF4-FFF2-40B4-BE49-F238E27FC236}">
                <a16:creationId xmlns:a16="http://schemas.microsoft.com/office/drawing/2014/main" id="{941535EB-8419-4EBA-A1B8-CE121BD114CE}"/>
              </a:ext>
            </a:extLst>
          </p:cNvPr>
          <p:cNvSpPr/>
          <p:nvPr/>
        </p:nvSpPr>
        <p:spPr>
          <a:xfrm>
            <a:off x="279267" y="5442521"/>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9" name="object 8">
            <a:extLst>
              <a:ext uri="{FF2B5EF4-FFF2-40B4-BE49-F238E27FC236}">
                <a16:creationId xmlns:a16="http://schemas.microsoft.com/office/drawing/2014/main" id="{EE42321A-A7F4-40BA-BB29-B1F004B7A5FC}"/>
              </a:ext>
            </a:extLst>
          </p:cNvPr>
          <p:cNvSpPr/>
          <p:nvPr/>
        </p:nvSpPr>
        <p:spPr>
          <a:xfrm>
            <a:off x="279267" y="1656651"/>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10" name="object 9">
            <a:extLst>
              <a:ext uri="{FF2B5EF4-FFF2-40B4-BE49-F238E27FC236}">
                <a16:creationId xmlns:a16="http://schemas.microsoft.com/office/drawing/2014/main" id="{E7D56B46-EB23-49F3-B153-9601962B77F6}"/>
              </a:ext>
            </a:extLst>
          </p:cNvPr>
          <p:cNvSpPr/>
          <p:nvPr/>
        </p:nvSpPr>
        <p:spPr>
          <a:xfrm>
            <a:off x="474183" y="5711075"/>
            <a:ext cx="1340328" cy="172110"/>
          </a:xfrm>
          <a:prstGeom prst="rect">
            <a:avLst/>
          </a:prstGeom>
          <a:blipFill>
            <a:blip r:embed="rId3"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D9AD1B02-D4E1-45E0-8FC0-4AA10D681B8F}"/>
              </a:ext>
            </a:extLst>
          </p:cNvPr>
          <p:cNvSpPr/>
          <p:nvPr/>
        </p:nvSpPr>
        <p:spPr>
          <a:xfrm>
            <a:off x="3441839" y="5671299"/>
            <a:ext cx="728980" cy="296545"/>
          </a:xfrm>
          <a:custGeom>
            <a:avLst/>
            <a:gdLst/>
            <a:ahLst/>
            <a:cxnLst/>
            <a:rect l="l" t="t" r="r" b="b"/>
            <a:pathLst>
              <a:path w="728979" h="296545">
                <a:moveTo>
                  <a:pt x="664095" y="174561"/>
                </a:moveTo>
                <a:lnTo>
                  <a:pt x="656107" y="174561"/>
                </a:lnTo>
                <a:lnTo>
                  <a:pt x="655231" y="175154"/>
                </a:lnTo>
                <a:lnTo>
                  <a:pt x="655231" y="186119"/>
                </a:lnTo>
                <a:lnTo>
                  <a:pt x="657055" y="195886"/>
                </a:lnTo>
                <a:lnTo>
                  <a:pt x="663174" y="203791"/>
                </a:lnTo>
                <a:lnTo>
                  <a:pt x="674562" y="209084"/>
                </a:lnTo>
                <a:lnTo>
                  <a:pt x="692188" y="211015"/>
                </a:lnTo>
                <a:lnTo>
                  <a:pt x="709768" y="209084"/>
                </a:lnTo>
                <a:lnTo>
                  <a:pt x="721055" y="203791"/>
                </a:lnTo>
                <a:lnTo>
                  <a:pt x="721647" y="203013"/>
                </a:lnTo>
                <a:lnTo>
                  <a:pt x="692188" y="203013"/>
                </a:lnTo>
                <a:lnTo>
                  <a:pt x="679035" y="201688"/>
                </a:lnTo>
                <a:lnTo>
                  <a:pt x="670567" y="197975"/>
                </a:lnTo>
                <a:lnTo>
                  <a:pt x="666036" y="192260"/>
                </a:lnTo>
                <a:lnTo>
                  <a:pt x="664692" y="184934"/>
                </a:lnTo>
                <a:lnTo>
                  <a:pt x="664692" y="175154"/>
                </a:lnTo>
                <a:lnTo>
                  <a:pt x="664095" y="174561"/>
                </a:lnTo>
                <a:close/>
              </a:path>
              <a:path w="728979" h="296545">
                <a:moveTo>
                  <a:pt x="692480" y="87428"/>
                </a:moveTo>
                <a:lnTo>
                  <a:pt x="675167" y="89405"/>
                </a:lnTo>
                <a:lnTo>
                  <a:pt x="664171" y="94799"/>
                </a:lnTo>
                <a:lnTo>
                  <a:pt x="658386" y="102806"/>
                </a:lnTo>
                <a:lnTo>
                  <a:pt x="656704" y="112619"/>
                </a:lnTo>
                <a:lnTo>
                  <a:pt x="656813" y="122695"/>
                </a:lnTo>
                <a:lnTo>
                  <a:pt x="704900" y="155889"/>
                </a:lnTo>
                <a:lnTo>
                  <a:pt x="712000" y="158556"/>
                </a:lnTo>
                <a:lnTo>
                  <a:pt x="719683" y="162706"/>
                </a:lnTo>
                <a:lnTo>
                  <a:pt x="719683" y="184934"/>
                </a:lnTo>
                <a:lnTo>
                  <a:pt x="718298" y="192260"/>
                </a:lnTo>
                <a:lnTo>
                  <a:pt x="713698" y="197975"/>
                </a:lnTo>
                <a:lnTo>
                  <a:pt x="705217" y="201688"/>
                </a:lnTo>
                <a:lnTo>
                  <a:pt x="692188" y="203013"/>
                </a:lnTo>
                <a:lnTo>
                  <a:pt x="721647" y="203013"/>
                </a:lnTo>
                <a:lnTo>
                  <a:pt x="727074" y="195886"/>
                </a:lnTo>
                <a:lnTo>
                  <a:pt x="728852" y="186119"/>
                </a:lnTo>
                <a:lnTo>
                  <a:pt x="728852" y="170412"/>
                </a:lnTo>
                <a:lnTo>
                  <a:pt x="672376" y="133365"/>
                </a:lnTo>
                <a:lnTo>
                  <a:pt x="665873" y="129216"/>
                </a:lnTo>
                <a:lnTo>
                  <a:pt x="665873" y="113508"/>
                </a:lnTo>
                <a:lnTo>
                  <a:pt x="667119" y="106182"/>
                </a:lnTo>
                <a:lnTo>
                  <a:pt x="671414" y="100467"/>
                </a:lnTo>
                <a:lnTo>
                  <a:pt x="679589" y="96753"/>
                </a:lnTo>
                <a:lnTo>
                  <a:pt x="692480" y="95429"/>
                </a:lnTo>
                <a:lnTo>
                  <a:pt x="720984" y="95429"/>
                </a:lnTo>
                <a:lnTo>
                  <a:pt x="720532" y="94799"/>
                </a:lnTo>
                <a:lnTo>
                  <a:pt x="709624" y="89405"/>
                </a:lnTo>
                <a:lnTo>
                  <a:pt x="692480" y="87428"/>
                </a:lnTo>
                <a:close/>
              </a:path>
              <a:path w="728979" h="296545">
                <a:moveTo>
                  <a:pt x="720984" y="95429"/>
                </a:moveTo>
                <a:lnTo>
                  <a:pt x="692480" y="95429"/>
                </a:lnTo>
                <a:lnTo>
                  <a:pt x="705201" y="96753"/>
                </a:lnTo>
                <a:lnTo>
                  <a:pt x="713290" y="100467"/>
                </a:lnTo>
                <a:lnTo>
                  <a:pt x="717552" y="106182"/>
                </a:lnTo>
                <a:lnTo>
                  <a:pt x="718794" y="113508"/>
                </a:lnTo>
                <a:lnTo>
                  <a:pt x="718794" y="122695"/>
                </a:lnTo>
                <a:lnTo>
                  <a:pt x="719391" y="123289"/>
                </a:lnTo>
                <a:lnTo>
                  <a:pt x="727367" y="123289"/>
                </a:lnTo>
                <a:lnTo>
                  <a:pt x="727963" y="122695"/>
                </a:lnTo>
                <a:lnTo>
                  <a:pt x="727963" y="112619"/>
                </a:lnTo>
                <a:lnTo>
                  <a:pt x="726286" y="102806"/>
                </a:lnTo>
                <a:lnTo>
                  <a:pt x="720984" y="95429"/>
                </a:lnTo>
                <a:close/>
              </a:path>
              <a:path w="728979" h="296545">
                <a:moveTo>
                  <a:pt x="553212" y="74979"/>
                </a:moveTo>
                <a:lnTo>
                  <a:pt x="545236" y="74979"/>
                </a:lnTo>
                <a:lnTo>
                  <a:pt x="544639" y="75572"/>
                </a:lnTo>
                <a:lnTo>
                  <a:pt x="544347" y="76165"/>
                </a:lnTo>
                <a:lnTo>
                  <a:pt x="505015" y="221980"/>
                </a:lnTo>
                <a:lnTo>
                  <a:pt x="505015" y="222573"/>
                </a:lnTo>
                <a:lnTo>
                  <a:pt x="505320" y="223166"/>
                </a:lnTo>
                <a:lnTo>
                  <a:pt x="513295" y="223166"/>
                </a:lnTo>
                <a:lnTo>
                  <a:pt x="513892" y="222573"/>
                </a:lnTo>
                <a:lnTo>
                  <a:pt x="514184" y="221980"/>
                </a:lnTo>
                <a:lnTo>
                  <a:pt x="553212" y="76165"/>
                </a:lnTo>
                <a:lnTo>
                  <a:pt x="553516" y="75572"/>
                </a:lnTo>
                <a:lnTo>
                  <a:pt x="553212" y="74979"/>
                </a:lnTo>
                <a:close/>
              </a:path>
              <a:path w="728979" h="296545">
                <a:moveTo>
                  <a:pt x="602589" y="87723"/>
                </a:moveTo>
                <a:lnTo>
                  <a:pt x="584840" y="89701"/>
                </a:lnTo>
                <a:lnTo>
                  <a:pt x="573466" y="95096"/>
                </a:lnTo>
                <a:lnTo>
                  <a:pt x="567415" y="103103"/>
                </a:lnTo>
                <a:lnTo>
                  <a:pt x="565632" y="112915"/>
                </a:lnTo>
                <a:lnTo>
                  <a:pt x="565632" y="186416"/>
                </a:lnTo>
                <a:lnTo>
                  <a:pt x="567415" y="196229"/>
                </a:lnTo>
                <a:lnTo>
                  <a:pt x="573466" y="204236"/>
                </a:lnTo>
                <a:lnTo>
                  <a:pt x="584840" y="209631"/>
                </a:lnTo>
                <a:lnTo>
                  <a:pt x="602589" y="211608"/>
                </a:lnTo>
                <a:lnTo>
                  <a:pt x="620386" y="209631"/>
                </a:lnTo>
                <a:lnTo>
                  <a:pt x="631864" y="204236"/>
                </a:lnTo>
                <a:lnTo>
                  <a:pt x="632577" y="203309"/>
                </a:lnTo>
                <a:lnTo>
                  <a:pt x="602589" y="203309"/>
                </a:lnTo>
                <a:lnTo>
                  <a:pt x="589565" y="201980"/>
                </a:lnTo>
                <a:lnTo>
                  <a:pt x="581083" y="198233"/>
                </a:lnTo>
                <a:lnTo>
                  <a:pt x="576480" y="192431"/>
                </a:lnTo>
                <a:lnTo>
                  <a:pt x="575094" y="184934"/>
                </a:lnTo>
                <a:lnTo>
                  <a:pt x="575094" y="114397"/>
                </a:lnTo>
                <a:lnTo>
                  <a:pt x="576480" y="106900"/>
                </a:lnTo>
                <a:lnTo>
                  <a:pt x="581083" y="101097"/>
                </a:lnTo>
                <a:lnTo>
                  <a:pt x="589565" y="97351"/>
                </a:lnTo>
                <a:lnTo>
                  <a:pt x="602589" y="96022"/>
                </a:lnTo>
                <a:lnTo>
                  <a:pt x="632576" y="96022"/>
                </a:lnTo>
                <a:lnTo>
                  <a:pt x="631864" y="95096"/>
                </a:lnTo>
                <a:lnTo>
                  <a:pt x="620386" y="89701"/>
                </a:lnTo>
                <a:lnTo>
                  <a:pt x="602589" y="87723"/>
                </a:lnTo>
                <a:close/>
              </a:path>
              <a:path w="728979" h="296545">
                <a:moveTo>
                  <a:pt x="632576" y="96022"/>
                </a:moveTo>
                <a:lnTo>
                  <a:pt x="602589" y="96022"/>
                </a:lnTo>
                <a:lnTo>
                  <a:pt x="615620" y="97351"/>
                </a:lnTo>
                <a:lnTo>
                  <a:pt x="624106" y="101097"/>
                </a:lnTo>
                <a:lnTo>
                  <a:pt x="628710" y="106900"/>
                </a:lnTo>
                <a:lnTo>
                  <a:pt x="630097" y="114397"/>
                </a:lnTo>
                <a:lnTo>
                  <a:pt x="630097" y="184934"/>
                </a:lnTo>
                <a:lnTo>
                  <a:pt x="628710" y="192431"/>
                </a:lnTo>
                <a:lnTo>
                  <a:pt x="624106" y="198233"/>
                </a:lnTo>
                <a:lnTo>
                  <a:pt x="615620" y="201980"/>
                </a:lnTo>
                <a:lnTo>
                  <a:pt x="602589" y="203309"/>
                </a:lnTo>
                <a:lnTo>
                  <a:pt x="632577" y="203309"/>
                </a:lnTo>
                <a:lnTo>
                  <a:pt x="638020" y="196229"/>
                </a:lnTo>
                <a:lnTo>
                  <a:pt x="639851" y="186416"/>
                </a:lnTo>
                <a:lnTo>
                  <a:pt x="639851" y="112915"/>
                </a:lnTo>
                <a:lnTo>
                  <a:pt x="638020" y="103103"/>
                </a:lnTo>
                <a:lnTo>
                  <a:pt x="632576" y="96022"/>
                </a:lnTo>
                <a:close/>
              </a:path>
              <a:path w="728979" h="296545">
                <a:moveTo>
                  <a:pt x="450913" y="87723"/>
                </a:moveTo>
                <a:lnTo>
                  <a:pt x="430969" y="90178"/>
                </a:lnTo>
                <a:lnTo>
                  <a:pt x="418234" y="96689"/>
                </a:lnTo>
                <a:lnTo>
                  <a:pt x="411488" y="105978"/>
                </a:lnTo>
                <a:lnTo>
                  <a:pt x="409511" y="116768"/>
                </a:lnTo>
                <a:lnTo>
                  <a:pt x="409511" y="182563"/>
                </a:lnTo>
                <a:lnTo>
                  <a:pt x="411488" y="193353"/>
                </a:lnTo>
                <a:lnTo>
                  <a:pt x="418234" y="202643"/>
                </a:lnTo>
                <a:lnTo>
                  <a:pt x="430969" y="209154"/>
                </a:lnTo>
                <a:lnTo>
                  <a:pt x="450913" y="211608"/>
                </a:lnTo>
                <a:lnTo>
                  <a:pt x="471018" y="209154"/>
                </a:lnTo>
                <a:lnTo>
                  <a:pt x="483836" y="202643"/>
                </a:lnTo>
                <a:lnTo>
                  <a:pt x="490613" y="193353"/>
                </a:lnTo>
                <a:lnTo>
                  <a:pt x="490961" y="191455"/>
                </a:lnTo>
                <a:lnTo>
                  <a:pt x="439673" y="191455"/>
                </a:lnTo>
                <a:lnTo>
                  <a:pt x="433463" y="187008"/>
                </a:lnTo>
                <a:lnTo>
                  <a:pt x="433463" y="112026"/>
                </a:lnTo>
                <a:lnTo>
                  <a:pt x="439673" y="107580"/>
                </a:lnTo>
                <a:lnTo>
                  <a:pt x="490907" y="107580"/>
                </a:lnTo>
                <a:lnTo>
                  <a:pt x="490613" y="105978"/>
                </a:lnTo>
                <a:lnTo>
                  <a:pt x="483836" y="96689"/>
                </a:lnTo>
                <a:lnTo>
                  <a:pt x="471018" y="90178"/>
                </a:lnTo>
                <a:lnTo>
                  <a:pt x="450913" y="87723"/>
                </a:lnTo>
                <a:close/>
              </a:path>
              <a:path w="728979" h="296545">
                <a:moveTo>
                  <a:pt x="491718" y="167152"/>
                </a:moveTo>
                <a:lnTo>
                  <a:pt x="470725" y="167152"/>
                </a:lnTo>
                <a:lnTo>
                  <a:pt x="469531" y="168337"/>
                </a:lnTo>
                <a:lnTo>
                  <a:pt x="469531" y="187008"/>
                </a:lnTo>
                <a:lnTo>
                  <a:pt x="463321" y="191455"/>
                </a:lnTo>
                <a:lnTo>
                  <a:pt x="490961" y="191455"/>
                </a:lnTo>
                <a:lnTo>
                  <a:pt x="492594" y="182563"/>
                </a:lnTo>
                <a:lnTo>
                  <a:pt x="492594" y="168337"/>
                </a:lnTo>
                <a:lnTo>
                  <a:pt x="491718" y="167152"/>
                </a:lnTo>
                <a:close/>
              </a:path>
              <a:path w="728979" h="296545">
                <a:moveTo>
                  <a:pt x="490907" y="107580"/>
                </a:moveTo>
                <a:lnTo>
                  <a:pt x="463321" y="107580"/>
                </a:lnTo>
                <a:lnTo>
                  <a:pt x="469531" y="112026"/>
                </a:lnTo>
                <a:lnTo>
                  <a:pt x="469531" y="128623"/>
                </a:lnTo>
                <a:lnTo>
                  <a:pt x="470725" y="129809"/>
                </a:lnTo>
                <a:lnTo>
                  <a:pt x="491718" y="129809"/>
                </a:lnTo>
                <a:lnTo>
                  <a:pt x="492594" y="128623"/>
                </a:lnTo>
                <a:lnTo>
                  <a:pt x="492594" y="116768"/>
                </a:lnTo>
                <a:lnTo>
                  <a:pt x="490907" y="107580"/>
                </a:lnTo>
                <a:close/>
              </a:path>
              <a:path w="728979" h="296545">
                <a:moveTo>
                  <a:pt x="349491" y="88612"/>
                </a:moveTo>
                <a:lnTo>
                  <a:pt x="307505" y="88612"/>
                </a:lnTo>
                <a:lnTo>
                  <a:pt x="306616" y="90095"/>
                </a:lnTo>
                <a:lnTo>
                  <a:pt x="306616" y="208051"/>
                </a:lnTo>
                <a:lnTo>
                  <a:pt x="307505" y="209533"/>
                </a:lnTo>
                <a:lnTo>
                  <a:pt x="349491" y="209533"/>
                </a:lnTo>
                <a:lnTo>
                  <a:pt x="369705" y="207120"/>
                </a:lnTo>
                <a:lnTo>
                  <a:pt x="383047" y="200679"/>
                </a:lnTo>
                <a:lnTo>
                  <a:pt x="390403" y="191403"/>
                </a:lnTo>
                <a:lnTo>
                  <a:pt x="390760" y="189677"/>
                </a:lnTo>
                <a:lnTo>
                  <a:pt x="330568" y="189677"/>
                </a:lnTo>
                <a:lnTo>
                  <a:pt x="330568" y="108470"/>
                </a:lnTo>
                <a:lnTo>
                  <a:pt x="390738" y="108470"/>
                </a:lnTo>
                <a:lnTo>
                  <a:pt x="390403" y="106868"/>
                </a:lnTo>
                <a:lnTo>
                  <a:pt x="383047" y="97578"/>
                </a:lnTo>
                <a:lnTo>
                  <a:pt x="369705" y="91067"/>
                </a:lnTo>
                <a:lnTo>
                  <a:pt x="349491" y="88612"/>
                </a:lnTo>
                <a:close/>
              </a:path>
              <a:path w="728979" h="296545">
                <a:moveTo>
                  <a:pt x="390738" y="108470"/>
                </a:moveTo>
                <a:lnTo>
                  <a:pt x="361607" y="108470"/>
                </a:lnTo>
                <a:lnTo>
                  <a:pt x="368706" y="112915"/>
                </a:lnTo>
                <a:lnTo>
                  <a:pt x="368706" y="185230"/>
                </a:lnTo>
                <a:lnTo>
                  <a:pt x="361607" y="189677"/>
                </a:lnTo>
                <a:lnTo>
                  <a:pt x="390760" y="189677"/>
                </a:lnTo>
                <a:lnTo>
                  <a:pt x="392658" y="180488"/>
                </a:lnTo>
                <a:lnTo>
                  <a:pt x="392658" y="117657"/>
                </a:lnTo>
                <a:lnTo>
                  <a:pt x="390738" y="108470"/>
                </a:lnTo>
                <a:close/>
              </a:path>
              <a:path w="728979" h="296545">
                <a:moveTo>
                  <a:pt x="17437" y="159445"/>
                </a:moveTo>
                <a:lnTo>
                  <a:pt x="876" y="175747"/>
                </a:lnTo>
                <a:lnTo>
                  <a:pt x="0" y="176636"/>
                </a:lnTo>
                <a:lnTo>
                  <a:pt x="0" y="178414"/>
                </a:lnTo>
                <a:lnTo>
                  <a:pt x="117678" y="296371"/>
                </a:lnTo>
                <a:lnTo>
                  <a:pt x="119456" y="296371"/>
                </a:lnTo>
                <a:lnTo>
                  <a:pt x="157893" y="257843"/>
                </a:lnTo>
                <a:lnTo>
                  <a:pt x="115608" y="257843"/>
                </a:lnTo>
                <a:lnTo>
                  <a:pt x="111759" y="254285"/>
                </a:lnTo>
                <a:lnTo>
                  <a:pt x="17437" y="159445"/>
                </a:lnTo>
                <a:close/>
              </a:path>
              <a:path w="728979" h="296545">
                <a:moveTo>
                  <a:pt x="219684" y="159445"/>
                </a:moveTo>
                <a:lnTo>
                  <a:pt x="125361" y="254285"/>
                </a:lnTo>
                <a:lnTo>
                  <a:pt x="121513" y="257843"/>
                </a:lnTo>
                <a:lnTo>
                  <a:pt x="157893" y="257843"/>
                </a:lnTo>
                <a:lnTo>
                  <a:pt x="237134" y="178414"/>
                </a:lnTo>
                <a:lnTo>
                  <a:pt x="237134" y="176636"/>
                </a:lnTo>
                <a:lnTo>
                  <a:pt x="219684" y="159445"/>
                </a:lnTo>
                <a:close/>
              </a:path>
              <a:path w="728979" h="296545">
                <a:moveTo>
                  <a:pt x="119456" y="178117"/>
                </a:moveTo>
                <a:lnTo>
                  <a:pt x="117678" y="178117"/>
                </a:lnTo>
                <a:lnTo>
                  <a:pt x="83667" y="212497"/>
                </a:lnTo>
                <a:lnTo>
                  <a:pt x="83667" y="213979"/>
                </a:lnTo>
                <a:lnTo>
                  <a:pt x="117678" y="248358"/>
                </a:lnTo>
                <a:lnTo>
                  <a:pt x="119456" y="248358"/>
                </a:lnTo>
                <a:lnTo>
                  <a:pt x="153454" y="213979"/>
                </a:lnTo>
                <a:lnTo>
                  <a:pt x="153454" y="212497"/>
                </a:lnTo>
                <a:lnTo>
                  <a:pt x="119456" y="178117"/>
                </a:lnTo>
                <a:close/>
              </a:path>
              <a:path w="728979" h="296545">
                <a:moveTo>
                  <a:pt x="77457" y="136329"/>
                </a:moveTo>
                <a:lnTo>
                  <a:pt x="75984" y="136329"/>
                </a:lnTo>
                <a:lnTo>
                  <a:pt x="42862" y="169819"/>
                </a:lnTo>
                <a:lnTo>
                  <a:pt x="41681" y="170708"/>
                </a:lnTo>
                <a:lnTo>
                  <a:pt x="41681" y="172190"/>
                </a:lnTo>
                <a:lnTo>
                  <a:pt x="42862" y="173079"/>
                </a:lnTo>
                <a:lnTo>
                  <a:pt x="75984" y="206570"/>
                </a:lnTo>
                <a:lnTo>
                  <a:pt x="77457" y="206570"/>
                </a:lnTo>
                <a:lnTo>
                  <a:pt x="78651" y="205680"/>
                </a:lnTo>
                <a:lnTo>
                  <a:pt x="111759" y="172190"/>
                </a:lnTo>
                <a:lnTo>
                  <a:pt x="111759" y="170708"/>
                </a:lnTo>
                <a:lnTo>
                  <a:pt x="78651" y="137218"/>
                </a:lnTo>
                <a:lnTo>
                  <a:pt x="77457" y="136329"/>
                </a:lnTo>
                <a:close/>
              </a:path>
              <a:path w="728979" h="296545">
                <a:moveTo>
                  <a:pt x="161137" y="136329"/>
                </a:moveTo>
                <a:lnTo>
                  <a:pt x="159664" y="136329"/>
                </a:lnTo>
                <a:lnTo>
                  <a:pt x="158483" y="137218"/>
                </a:lnTo>
                <a:lnTo>
                  <a:pt x="125361" y="170708"/>
                </a:lnTo>
                <a:lnTo>
                  <a:pt x="125361" y="172190"/>
                </a:lnTo>
                <a:lnTo>
                  <a:pt x="158483" y="205680"/>
                </a:lnTo>
                <a:lnTo>
                  <a:pt x="159664" y="206570"/>
                </a:lnTo>
                <a:lnTo>
                  <a:pt x="161137" y="206570"/>
                </a:lnTo>
                <a:lnTo>
                  <a:pt x="194259" y="173079"/>
                </a:lnTo>
                <a:lnTo>
                  <a:pt x="195440" y="172190"/>
                </a:lnTo>
                <a:lnTo>
                  <a:pt x="195440" y="170708"/>
                </a:lnTo>
                <a:lnTo>
                  <a:pt x="194259" y="169819"/>
                </a:lnTo>
                <a:lnTo>
                  <a:pt x="161137" y="136329"/>
                </a:lnTo>
                <a:close/>
              </a:path>
              <a:path w="728979" h="296545">
                <a:moveTo>
                  <a:pt x="35775" y="94540"/>
                </a:moveTo>
                <a:lnTo>
                  <a:pt x="34289" y="94540"/>
                </a:lnTo>
                <a:lnTo>
                  <a:pt x="0" y="128920"/>
                </a:lnTo>
                <a:lnTo>
                  <a:pt x="0" y="130402"/>
                </a:lnTo>
                <a:lnTo>
                  <a:pt x="34289" y="164781"/>
                </a:lnTo>
                <a:lnTo>
                  <a:pt x="35775" y="164781"/>
                </a:lnTo>
                <a:lnTo>
                  <a:pt x="70065" y="130402"/>
                </a:lnTo>
                <a:lnTo>
                  <a:pt x="70065" y="128920"/>
                </a:lnTo>
                <a:lnTo>
                  <a:pt x="35775" y="94540"/>
                </a:lnTo>
                <a:close/>
              </a:path>
              <a:path w="728979" h="296545">
                <a:moveTo>
                  <a:pt x="119456" y="94540"/>
                </a:moveTo>
                <a:lnTo>
                  <a:pt x="117678" y="94540"/>
                </a:lnTo>
                <a:lnTo>
                  <a:pt x="83667" y="128920"/>
                </a:lnTo>
                <a:lnTo>
                  <a:pt x="83667" y="130402"/>
                </a:lnTo>
                <a:lnTo>
                  <a:pt x="117678" y="164781"/>
                </a:lnTo>
                <a:lnTo>
                  <a:pt x="119456" y="164781"/>
                </a:lnTo>
                <a:lnTo>
                  <a:pt x="153454" y="130402"/>
                </a:lnTo>
                <a:lnTo>
                  <a:pt x="153454" y="128920"/>
                </a:lnTo>
                <a:lnTo>
                  <a:pt x="119456" y="94540"/>
                </a:lnTo>
                <a:close/>
              </a:path>
              <a:path w="728979" h="296545">
                <a:moveTo>
                  <a:pt x="202831" y="94540"/>
                </a:moveTo>
                <a:lnTo>
                  <a:pt x="201358" y="94540"/>
                </a:lnTo>
                <a:lnTo>
                  <a:pt x="167055" y="128920"/>
                </a:lnTo>
                <a:lnTo>
                  <a:pt x="167055" y="130402"/>
                </a:lnTo>
                <a:lnTo>
                  <a:pt x="201358" y="164781"/>
                </a:lnTo>
                <a:lnTo>
                  <a:pt x="202831" y="164781"/>
                </a:lnTo>
                <a:lnTo>
                  <a:pt x="237134" y="130402"/>
                </a:lnTo>
                <a:lnTo>
                  <a:pt x="237134" y="128920"/>
                </a:lnTo>
                <a:lnTo>
                  <a:pt x="202831" y="94540"/>
                </a:lnTo>
                <a:close/>
              </a:path>
              <a:path w="728979" h="296545">
                <a:moveTo>
                  <a:pt x="77457" y="48009"/>
                </a:moveTo>
                <a:lnTo>
                  <a:pt x="75984" y="48009"/>
                </a:lnTo>
                <a:lnTo>
                  <a:pt x="42862" y="81203"/>
                </a:lnTo>
                <a:lnTo>
                  <a:pt x="41681" y="82092"/>
                </a:lnTo>
                <a:lnTo>
                  <a:pt x="41681" y="83870"/>
                </a:lnTo>
                <a:lnTo>
                  <a:pt x="42862" y="84759"/>
                </a:lnTo>
                <a:lnTo>
                  <a:pt x="75984" y="117953"/>
                </a:lnTo>
                <a:lnTo>
                  <a:pt x="77457" y="117953"/>
                </a:lnTo>
                <a:lnTo>
                  <a:pt x="78651" y="117064"/>
                </a:lnTo>
                <a:lnTo>
                  <a:pt x="111759" y="83870"/>
                </a:lnTo>
                <a:lnTo>
                  <a:pt x="111759" y="82092"/>
                </a:lnTo>
                <a:lnTo>
                  <a:pt x="78651" y="48898"/>
                </a:lnTo>
                <a:lnTo>
                  <a:pt x="77457" y="48009"/>
                </a:lnTo>
                <a:close/>
              </a:path>
              <a:path w="728979" h="296545">
                <a:moveTo>
                  <a:pt x="161137" y="48009"/>
                </a:moveTo>
                <a:lnTo>
                  <a:pt x="159664" y="48009"/>
                </a:lnTo>
                <a:lnTo>
                  <a:pt x="158483" y="48898"/>
                </a:lnTo>
                <a:lnTo>
                  <a:pt x="125361" y="82092"/>
                </a:lnTo>
                <a:lnTo>
                  <a:pt x="125361" y="83870"/>
                </a:lnTo>
                <a:lnTo>
                  <a:pt x="158483" y="117064"/>
                </a:lnTo>
                <a:lnTo>
                  <a:pt x="159664" y="117953"/>
                </a:lnTo>
                <a:lnTo>
                  <a:pt x="161137" y="117953"/>
                </a:lnTo>
                <a:lnTo>
                  <a:pt x="194259" y="84759"/>
                </a:lnTo>
                <a:lnTo>
                  <a:pt x="195440" y="83870"/>
                </a:lnTo>
                <a:lnTo>
                  <a:pt x="195440" y="82092"/>
                </a:lnTo>
                <a:lnTo>
                  <a:pt x="194259" y="81203"/>
                </a:lnTo>
                <a:lnTo>
                  <a:pt x="161137" y="48009"/>
                </a:lnTo>
                <a:close/>
              </a:path>
              <a:path w="728979" h="296545">
                <a:moveTo>
                  <a:pt x="119456" y="0"/>
                </a:moveTo>
                <a:lnTo>
                  <a:pt x="117678" y="0"/>
                </a:lnTo>
                <a:lnTo>
                  <a:pt x="83667" y="34378"/>
                </a:lnTo>
                <a:lnTo>
                  <a:pt x="83667" y="35852"/>
                </a:lnTo>
                <a:lnTo>
                  <a:pt x="117678" y="70237"/>
                </a:lnTo>
                <a:lnTo>
                  <a:pt x="119456" y="70237"/>
                </a:lnTo>
                <a:lnTo>
                  <a:pt x="153454" y="35852"/>
                </a:lnTo>
                <a:lnTo>
                  <a:pt x="153454" y="34378"/>
                </a:lnTo>
                <a:lnTo>
                  <a:pt x="119456" y="0"/>
                </a:lnTo>
                <a:close/>
              </a:path>
            </a:pathLst>
          </a:custGeom>
          <a:solidFill>
            <a:srgbClr val="414B61"/>
          </a:solidFill>
        </p:spPr>
        <p:txBody>
          <a:bodyPr wrap="square" lIns="0" tIns="0" rIns="0" bIns="0" rtlCol="0"/>
          <a:lstStyle/>
          <a:p>
            <a:endParaRPr/>
          </a:p>
        </p:txBody>
      </p:sp>
      <p:sp>
        <p:nvSpPr>
          <p:cNvPr id="12" name="object 11">
            <a:extLst>
              <a:ext uri="{FF2B5EF4-FFF2-40B4-BE49-F238E27FC236}">
                <a16:creationId xmlns:a16="http://schemas.microsoft.com/office/drawing/2014/main" id="{A6DF22B3-2BA1-4391-B336-47A21372DFEC}"/>
              </a:ext>
            </a:extLst>
          </p:cNvPr>
          <p:cNvSpPr/>
          <p:nvPr/>
        </p:nvSpPr>
        <p:spPr>
          <a:xfrm>
            <a:off x="4536122" y="5694031"/>
            <a:ext cx="777497" cy="250902"/>
          </a:xfrm>
          <a:prstGeom prst="rect">
            <a:avLst/>
          </a:prstGeom>
          <a:blipFill>
            <a:blip r:embed="rId4"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63B4C7D2-F4EC-496D-89F9-141D8CB40363}"/>
              </a:ext>
            </a:extLst>
          </p:cNvPr>
          <p:cNvSpPr/>
          <p:nvPr/>
        </p:nvSpPr>
        <p:spPr>
          <a:xfrm>
            <a:off x="5679059" y="5632772"/>
            <a:ext cx="1022366" cy="373421"/>
          </a:xfrm>
          <a:prstGeom prst="rect">
            <a:avLst/>
          </a:prstGeom>
          <a:blipFill>
            <a:blip r:embed="rId5"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B708DC2F-5564-42D7-A0A0-66E4140CB566}"/>
              </a:ext>
            </a:extLst>
          </p:cNvPr>
          <p:cNvSpPr/>
          <p:nvPr/>
        </p:nvSpPr>
        <p:spPr>
          <a:xfrm>
            <a:off x="7066863" y="5626520"/>
            <a:ext cx="636686" cy="385927"/>
          </a:xfrm>
          <a:prstGeom prst="rect">
            <a:avLst/>
          </a:prstGeom>
          <a:blipFill>
            <a:blip r:embed="rId6" cstate="print"/>
            <a:stretch>
              <a:fillRect/>
            </a:stretch>
          </a:blipFill>
        </p:spPr>
        <p:txBody>
          <a:bodyPr wrap="square" lIns="0" tIns="0" rIns="0" bIns="0" rtlCol="0"/>
          <a:lstStyle/>
          <a:p>
            <a:endParaRPr/>
          </a:p>
        </p:txBody>
      </p:sp>
      <p:sp>
        <p:nvSpPr>
          <p:cNvPr id="15" name="object 14">
            <a:extLst>
              <a:ext uri="{FF2B5EF4-FFF2-40B4-BE49-F238E27FC236}">
                <a16:creationId xmlns:a16="http://schemas.microsoft.com/office/drawing/2014/main" id="{3F86CA9E-751C-4E79-B670-877E92765509}"/>
              </a:ext>
            </a:extLst>
          </p:cNvPr>
          <p:cNvSpPr/>
          <p:nvPr/>
        </p:nvSpPr>
        <p:spPr>
          <a:xfrm>
            <a:off x="9146095" y="5644408"/>
            <a:ext cx="298166" cy="350151"/>
          </a:xfrm>
          <a:prstGeom prst="rect">
            <a:avLst/>
          </a:prstGeom>
          <a:blipFill>
            <a:blip r:embed="rId7"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0CADAD6D-0A02-4359-BE49-430BD18F6729}"/>
              </a:ext>
            </a:extLst>
          </p:cNvPr>
          <p:cNvSpPr/>
          <p:nvPr/>
        </p:nvSpPr>
        <p:spPr>
          <a:xfrm>
            <a:off x="9809695" y="5709189"/>
            <a:ext cx="922816" cy="220588"/>
          </a:xfrm>
          <a:prstGeom prst="rect">
            <a:avLst/>
          </a:prstGeom>
          <a:blipFill>
            <a:blip r:embed="rId8"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5CF69EB8-CDAD-4821-97E0-51576C3640B1}"/>
              </a:ext>
            </a:extLst>
          </p:cNvPr>
          <p:cNvSpPr/>
          <p:nvPr/>
        </p:nvSpPr>
        <p:spPr>
          <a:xfrm>
            <a:off x="11097945" y="5695763"/>
            <a:ext cx="685660" cy="247440"/>
          </a:xfrm>
          <a:prstGeom prst="rect">
            <a:avLst/>
          </a:prstGeom>
          <a:blipFill>
            <a:blip r:embed="rId9"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139DA62-2246-4FD7-9D14-0C4B5152FB0D}"/>
              </a:ext>
            </a:extLst>
          </p:cNvPr>
          <p:cNvSpPr/>
          <p:nvPr/>
        </p:nvSpPr>
        <p:spPr>
          <a:xfrm>
            <a:off x="8068995" y="5736384"/>
            <a:ext cx="711659" cy="166198"/>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1A85CEFE-F8A6-44CF-AD19-EBA580D67F18}"/>
              </a:ext>
            </a:extLst>
          </p:cNvPr>
          <p:cNvSpPr/>
          <p:nvPr/>
        </p:nvSpPr>
        <p:spPr>
          <a:xfrm>
            <a:off x="470458" y="4203217"/>
            <a:ext cx="2560891" cy="173037"/>
          </a:xfrm>
          <a:prstGeom prst="rect">
            <a:avLst/>
          </a:prstGeom>
          <a:blipFill>
            <a:blip r:embed="rId11" cstate="print"/>
            <a:stretch>
              <a:fillRect/>
            </a:stretch>
          </a:blipFill>
        </p:spPr>
        <p:txBody>
          <a:bodyPr wrap="square" lIns="0" tIns="0" rIns="0" bIns="0" rtlCol="0"/>
          <a:lstStyle/>
          <a:p>
            <a:endParaRPr/>
          </a:p>
        </p:txBody>
      </p:sp>
      <p:sp>
        <p:nvSpPr>
          <p:cNvPr id="20" name="object 19">
            <a:extLst>
              <a:ext uri="{FF2B5EF4-FFF2-40B4-BE49-F238E27FC236}">
                <a16:creationId xmlns:a16="http://schemas.microsoft.com/office/drawing/2014/main" id="{27D26739-6800-4D54-BE69-620222B96A46}"/>
              </a:ext>
            </a:extLst>
          </p:cNvPr>
          <p:cNvSpPr/>
          <p:nvPr/>
        </p:nvSpPr>
        <p:spPr>
          <a:xfrm>
            <a:off x="5258790" y="4191337"/>
            <a:ext cx="322413" cy="240555"/>
          </a:xfrm>
          <a:prstGeom prst="rect">
            <a:avLst/>
          </a:prstGeom>
          <a:blipFill>
            <a:blip r:embed="rId12" cstate="print"/>
            <a:stretch>
              <a:fillRect/>
            </a:stretch>
          </a:blipFill>
        </p:spPr>
        <p:txBody>
          <a:bodyPr wrap="square" lIns="0" tIns="0" rIns="0" bIns="0" rtlCol="0"/>
          <a:lstStyle/>
          <a:p>
            <a:endParaRPr/>
          </a:p>
        </p:txBody>
      </p:sp>
      <p:sp>
        <p:nvSpPr>
          <p:cNvPr id="21" name="object 20">
            <a:extLst>
              <a:ext uri="{FF2B5EF4-FFF2-40B4-BE49-F238E27FC236}">
                <a16:creationId xmlns:a16="http://schemas.microsoft.com/office/drawing/2014/main" id="{06470D45-1A06-4E58-9B5F-58F0F7198391}"/>
              </a:ext>
            </a:extLst>
          </p:cNvPr>
          <p:cNvSpPr/>
          <p:nvPr/>
        </p:nvSpPr>
        <p:spPr>
          <a:xfrm>
            <a:off x="3536150" y="4173346"/>
            <a:ext cx="217280" cy="276555"/>
          </a:xfrm>
          <a:prstGeom prst="rect">
            <a:avLst/>
          </a:prstGeom>
          <a:blipFill>
            <a:blip r:embed="rId13"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CD556D78-4B6B-4D57-9C21-CF48C1F478F3}"/>
              </a:ext>
            </a:extLst>
          </p:cNvPr>
          <p:cNvSpPr/>
          <p:nvPr/>
        </p:nvSpPr>
        <p:spPr>
          <a:xfrm>
            <a:off x="4160494" y="4211698"/>
            <a:ext cx="687656" cy="199849"/>
          </a:xfrm>
          <a:prstGeom prst="rect">
            <a:avLst/>
          </a:prstGeom>
          <a:blipFill>
            <a:blip r:embed="rId14"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72063781-8515-4219-BD01-ED8CF95F7C69}"/>
              </a:ext>
            </a:extLst>
          </p:cNvPr>
          <p:cNvSpPr/>
          <p:nvPr/>
        </p:nvSpPr>
        <p:spPr>
          <a:xfrm>
            <a:off x="6015431" y="4181810"/>
            <a:ext cx="686765" cy="259621"/>
          </a:xfrm>
          <a:prstGeom prst="rect">
            <a:avLst/>
          </a:prstGeom>
          <a:blipFill>
            <a:blip r:embed="rId15"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FD0461DD-3469-44E6-B64D-D41A33DE7E4B}"/>
              </a:ext>
            </a:extLst>
          </p:cNvPr>
          <p:cNvSpPr/>
          <p:nvPr/>
        </p:nvSpPr>
        <p:spPr>
          <a:xfrm>
            <a:off x="7121055" y="4171503"/>
            <a:ext cx="900918" cy="280228"/>
          </a:xfrm>
          <a:prstGeom prst="rect">
            <a:avLst/>
          </a:prstGeom>
          <a:blipFill>
            <a:blip r:embed="rId1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AE67F2E9-B452-4ECA-BC09-F249376824A7}"/>
              </a:ext>
            </a:extLst>
          </p:cNvPr>
          <p:cNvSpPr/>
          <p:nvPr/>
        </p:nvSpPr>
        <p:spPr>
          <a:xfrm>
            <a:off x="8429028" y="4168839"/>
            <a:ext cx="425942" cy="285558"/>
          </a:xfrm>
          <a:prstGeom prst="rect">
            <a:avLst/>
          </a:prstGeom>
          <a:blipFill>
            <a:blip r:embed="rId17"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D126CF8-BA27-4FC0-ACC8-669E060A904D}"/>
              </a:ext>
            </a:extLst>
          </p:cNvPr>
          <p:cNvSpPr/>
          <p:nvPr/>
        </p:nvSpPr>
        <p:spPr>
          <a:xfrm>
            <a:off x="471622" y="3452075"/>
            <a:ext cx="1252898" cy="169316"/>
          </a:xfrm>
          <a:prstGeom prst="rect">
            <a:avLst/>
          </a:prstGeom>
          <a:blipFill>
            <a:blip r:embed="rId18" cstate="print"/>
            <a:stretch>
              <a:fillRect/>
            </a:stretch>
          </a:blipFill>
        </p:spPr>
        <p:txBody>
          <a:bodyPr wrap="square" lIns="0" tIns="0" rIns="0" bIns="0" rtlCol="0"/>
          <a:lstStyle/>
          <a:p>
            <a:endParaRPr/>
          </a:p>
        </p:txBody>
      </p:sp>
      <p:sp>
        <p:nvSpPr>
          <p:cNvPr id="27" name="object 26">
            <a:extLst>
              <a:ext uri="{FF2B5EF4-FFF2-40B4-BE49-F238E27FC236}">
                <a16:creationId xmlns:a16="http://schemas.microsoft.com/office/drawing/2014/main" id="{7EC48181-BCFB-4183-8FD7-A41720849A11}"/>
              </a:ext>
            </a:extLst>
          </p:cNvPr>
          <p:cNvSpPr/>
          <p:nvPr/>
        </p:nvSpPr>
        <p:spPr>
          <a:xfrm>
            <a:off x="7256792" y="3437978"/>
            <a:ext cx="392422" cy="239420"/>
          </a:xfrm>
          <a:prstGeom prst="rect">
            <a:avLst/>
          </a:prstGeom>
          <a:blipFill>
            <a:blip r:embed="rId19" cstate="print"/>
            <a:stretch>
              <a:fillRect/>
            </a:stretch>
          </a:blipFill>
        </p:spPr>
        <p:txBody>
          <a:bodyPr wrap="square" lIns="0" tIns="0" rIns="0" bIns="0" rtlCol="0"/>
          <a:lstStyle/>
          <a:p>
            <a:endParaRPr/>
          </a:p>
        </p:txBody>
      </p:sp>
      <p:sp>
        <p:nvSpPr>
          <p:cNvPr id="28" name="object 27">
            <a:extLst>
              <a:ext uri="{FF2B5EF4-FFF2-40B4-BE49-F238E27FC236}">
                <a16:creationId xmlns:a16="http://schemas.microsoft.com/office/drawing/2014/main" id="{E3E539B8-58B7-4285-88E1-F8A7F46D682A}"/>
              </a:ext>
            </a:extLst>
          </p:cNvPr>
          <p:cNvSpPr/>
          <p:nvPr/>
        </p:nvSpPr>
        <p:spPr>
          <a:xfrm>
            <a:off x="3500780" y="3384875"/>
            <a:ext cx="355680" cy="345622"/>
          </a:xfrm>
          <a:prstGeom prst="rect">
            <a:avLst/>
          </a:prstGeom>
          <a:blipFill>
            <a:blip r:embed="rId20"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2ABB9DF5-D4B5-4F0F-8ED1-BF1A8BDBF6ED}"/>
              </a:ext>
            </a:extLst>
          </p:cNvPr>
          <p:cNvSpPr/>
          <p:nvPr/>
        </p:nvSpPr>
        <p:spPr>
          <a:xfrm>
            <a:off x="8088972" y="3404229"/>
            <a:ext cx="320523" cy="306925"/>
          </a:xfrm>
          <a:prstGeom prst="rect">
            <a:avLst/>
          </a:prstGeom>
          <a:blipFill>
            <a:blip r:embed="rId21"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40C48847-BB02-4758-B0CF-7572F7B80CDE}"/>
              </a:ext>
            </a:extLst>
          </p:cNvPr>
          <p:cNvSpPr/>
          <p:nvPr/>
        </p:nvSpPr>
        <p:spPr>
          <a:xfrm>
            <a:off x="4218432" y="3446330"/>
            <a:ext cx="804923" cy="222724"/>
          </a:xfrm>
          <a:prstGeom prst="rect">
            <a:avLst/>
          </a:prstGeom>
          <a:blipFill>
            <a:blip r:embed="rId22"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FD6CA323-9600-4502-B817-BE62EF737BDE}"/>
              </a:ext>
            </a:extLst>
          </p:cNvPr>
          <p:cNvSpPr/>
          <p:nvPr/>
        </p:nvSpPr>
        <p:spPr>
          <a:xfrm>
            <a:off x="5377853" y="3464403"/>
            <a:ext cx="723719" cy="186554"/>
          </a:xfrm>
          <a:prstGeom prst="rect">
            <a:avLst/>
          </a:prstGeom>
          <a:blipFill>
            <a:blip r:embed="rId23"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15A0FEE5-6A52-4DB9-8731-83ED20E7E273}"/>
              </a:ext>
            </a:extLst>
          </p:cNvPr>
          <p:cNvSpPr/>
          <p:nvPr/>
        </p:nvSpPr>
        <p:spPr>
          <a:xfrm>
            <a:off x="6533857" y="3337511"/>
            <a:ext cx="236015" cy="440344"/>
          </a:xfrm>
          <a:prstGeom prst="rect">
            <a:avLst/>
          </a:prstGeom>
          <a:blipFill>
            <a:blip r:embed="rId2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9BE4A3BA-77F0-4329-9E4B-AD4574CAC7C5}"/>
              </a:ext>
            </a:extLst>
          </p:cNvPr>
          <p:cNvSpPr/>
          <p:nvPr/>
        </p:nvSpPr>
        <p:spPr>
          <a:xfrm>
            <a:off x="470458" y="2687243"/>
            <a:ext cx="814387" cy="215900"/>
          </a:xfrm>
          <a:prstGeom prst="rect">
            <a:avLst/>
          </a:prstGeom>
          <a:blipFill>
            <a:blip r:embed="rId25" cstate="print"/>
            <a:stretch>
              <a:fillRect/>
            </a:stretch>
          </a:blipFill>
        </p:spPr>
        <p:txBody>
          <a:bodyPr wrap="square" lIns="0" tIns="0" rIns="0" bIns="0" rtlCol="0"/>
          <a:lstStyle/>
          <a:p>
            <a:endParaRPr/>
          </a:p>
        </p:txBody>
      </p:sp>
      <p:sp>
        <p:nvSpPr>
          <p:cNvPr id="34" name="object 33">
            <a:extLst>
              <a:ext uri="{FF2B5EF4-FFF2-40B4-BE49-F238E27FC236}">
                <a16:creationId xmlns:a16="http://schemas.microsoft.com/office/drawing/2014/main" id="{6544E268-AC26-4BDE-8DB1-7B1ED572C43A}"/>
              </a:ext>
            </a:extLst>
          </p:cNvPr>
          <p:cNvSpPr/>
          <p:nvPr/>
        </p:nvSpPr>
        <p:spPr>
          <a:xfrm>
            <a:off x="5940958" y="2627025"/>
            <a:ext cx="332769" cy="337256"/>
          </a:xfrm>
          <a:prstGeom prst="rect">
            <a:avLst/>
          </a:prstGeom>
          <a:blipFill>
            <a:blip r:embed="rId26" cstate="print"/>
            <a:stretch>
              <a:fillRect/>
            </a:stretch>
          </a:blipFill>
        </p:spPr>
        <p:txBody>
          <a:bodyPr wrap="square" lIns="0" tIns="0" rIns="0" bIns="0" rtlCol="0"/>
          <a:lstStyle/>
          <a:p>
            <a:endParaRPr/>
          </a:p>
        </p:txBody>
      </p:sp>
      <p:sp>
        <p:nvSpPr>
          <p:cNvPr id="35" name="object 34">
            <a:extLst>
              <a:ext uri="{FF2B5EF4-FFF2-40B4-BE49-F238E27FC236}">
                <a16:creationId xmlns:a16="http://schemas.microsoft.com/office/drawing/2014/main" id="{5ECFA242-DF86-4FFB-83AC-FE57CBB078D5}"/>
              </a:ext>
            </a:extLst>
          </p:cNvPr>
          <p:cNvSpPr/>
          <p:nvPr/>
        </p:nvSpPr>
        <p:spPr>
          <a:xfrm>
            <a:off x="7778267" y="2646198"/>
            <a:ext cx="276988" cy="298918"/>
          </a:xfrm>
          <a:prstGeom prst="rect">
            <a:avLst/>
          </a:prstGeom>
          <a:blipFill>
            <a:blip r:embed="rId27" cstate="print"/>
            <a:stretch>
              <a:fillRect/>
            </a:stretch>
          </a:blipFill>
        </p:spPr>
        <p:txBody>
          <a:bodyPr wrap="square" lIns="0" tIns="0" rIns="0" bIns="0" rtlCol="0"/>
          <a:lstStyle/>
          <a:p>
            <a:endParaRPr/>
          </a:p>
        </p:txBody>
      </p:sp>
      <p:sp>
        <p:nvSpPr>
          <p:cNvPr id="36" name="object 35">
            <a:extLst>
              <a:ext uri="{FF2B5EF4-FFF2-40B4-BE49-F238E27FC236}">
                <a16:creationId xmlns:a16="http://schemas.microsoft.com/office/drawing/2014/main" id="{30149900-A089-4A59-B650-8505F56A9E30}"/>
              </a:ext>
            </a:extLst>
          </p:cNvPr>
          <p:cNvSpPr/>
          <p:nvPr/>
        </p:nvSpPr>
        <p:spPr>
          <a:xfrm>
            <a:off x="3500780" y="2600944"/>
            <a:ext cx="396234" cy="389422"/>
          </a:xfrm>
          <a:prstGeom prst="rect">
            <a:avLst/>
          </a:prstGeom>
          <a:blipFill>
            <a:blip r:embed="rId28"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2D2DA1F8-F520-4358-95DC-F4CBFBA0E5BD}"/>
              </a:ext>
            </a:extLst>
          </p:cNvPr>
          <p:cNvSpPr/>
          <p:nvPr/>
        </p:nvSpPr>
        <p:spPr>
          <a:xfrm>
            <a:off x="4348668" y="2639935"/>
            <a:ext cx="1170367" cy="289950"/>
          </a:xfrm>
          <a:prstGeom prst="rect">
            <a:avLst/>
          </a:prstGeom>
          <a:blipFill>
            <a:blip r:embed="rId29"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AC35CB54-BCC4-4752-B140-B029B6D705C2}"/>
              </a:ext>
            </a:extLst>
          </p:cNvPr>
          <p:cNvSpPr/>
          <p:nvPr/>
        </p:nvSpPr>
        <p:spPr>
          <a:xfrm>
            <a:off x="6619049" y="2688893"/>
            <a:ext cx="737139" cy="213526"/>
          </a:xfrm>
          <a:prstGeom prst="rect">
            <a:avLst/>
          </a:prstGeom>
          <a:blipFill>
            <a:blip r:embed="rId30"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FE6C92F7-C72C-449B-9B59-2B7FDA335A44}"/>
              </a:ext>
            </a:extLst>
          </p:cNvPr>
          <p:cNvSpPr/>
          <p:nvPr/>
        </p:nvSpPr>
        <p:spPr>
          <a:xfrm>
            <a:off x="452174" y="1928012"/>
            <a:ext cx="1247110" cy="213093"/>
          </a:xfrm>
          <a:prstGeom prst="rect">
            <a:avLst/>
          </a:prstGeom>
          <a:blipFill>
            <a:blip r:embed="rId31"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7628F232-1D4D-49F8-B6B8-189944661BFF}"/>
              </a:ext>
            </a:extLst>
          </p:cNvPr>
          <p:cNvSpPr/>
          <p:nvPr/>
        </p:nvSpPr>
        <p:spPr>
          <a:xfrm>
            <a:off x="3512578" y="1898713"/>
            <a:ext cx="1181188" cy="269811"/>
          </a:xfrm>
          <a:prstGeom prst="rect">
            <a:avLst/>
          </a:prstGeom>
          <a:blipFill>
            <a:blip r:embed="rId32"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F29799FE-1D4C-4D4C-AB60-52C972BDD581}"/>
              </a:ext>
            </a:extLst>
          </p:cNvPr>
          <p:cNvSpPr/>
          <p:nvPr/>
        </p:nvSpPr>
        <p:spPr>
          <a:xfrm>
            <a:off x="5142306" y="1807982"/>
            <a:ext cx="372280" cy="451271"/>
          </a:xfrm>
          <a:prstGeom prst="rect">
            <a:avLst/>
          </a:prstGeom>
          <a:blipFill>
            <a:blip r:embed="rId33" cstate="print"/>
            <a:stretch>
              <a:fillRect/>
            </a:stretch>
          </a:blipFill>
        </p:spPr>
        <p:txBody>
          <a:bodyPr wrap="square" lIns="0" tIns="0" rIns="0" bIns="0" rtlCol="0"/>
          <a:lstStyle/>
          <a:p>
            <a:endParaRPr/>
          </a:p>
        </p:txBody>
      </p:sp>
      <p:sp>
        <p:nvSpPr>
          <p:cNvPr id="42" name="object 41">
            <a:extLst>
              <a:ext uri="{FF2B5EF4-FFF2-40B4-BE49-F238E27FC236}">
                <a16:creationId xmlns:a16="http://schemas.microsoft.com/office/drawing/2014/main" id="{2E0BA426-2D05-478D-B2A0-4E93C811AEE2}"/>
              </a:ext>
            </a:extLst>
          </p:cNvPr>
          <p:cNvSpPr/>
          <p:nvPr/>
        </p:nvSpPr>
        <p:spPr>
          <a:xfrm>
            <a:off x="6013170" y="1889522"/>
            <a:ext cx="1133862" cy="288184"/>
          </a:xfrm>
          <a:prstGeom prst="rect">
            <a:avLst/>
          </a:prstGeom>
          <a:blipFill>
            <a:blip r:embed="rId34" cstate="print"/>
            <a:stretch>
              <a:fillRect/>
            </a:stretch>
          </a:blipFill>
        </p:spPr>
        <p:txBody>
          <a:bodyPr wrap="square" lIns="0" tIns="0" rIns="0" bIns="0" rtlCol="0"/>
          <a:lstStyle/>
          <a:p>
            <a:endParaRPr/>
          </a:p>
        </p:txBody>
      </p:sp>
      <p:sp>
        <p:nvSpPr>
          <p:cNvPr id="43" name="object 42">
            <a:extLst>
              <a:ext uri="{FF2B5EF4-FFF2-40B4-BE49-F238E27FC236}">
                <a16:creationId xmlns:a16="http://schemas.microsoft.com/office/drawing/2014/main" id="{7AF578A3-512A-475F-8D5A-15A2039A9DCC}"/>
              </a:ext>
            </a:extLst>
          </p:cNvPr>
          <p:cNvSpPr/>
          <p:nvPr/>
        </p:nvSpPr>
        <p:spPr>
          <a:xfrm>
            <a:off x="7484236" y="1952854"/>
            <a:ext cx="1219965" cy="161530"/>
          </a:xfrm>
          <a:prstGeom prst="rect">
            <a:avLst/>
          </a:prstGeom>
          <a:blipFill>
            <a:blip r:embed="rId35"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6E79F098-9262-4187-9E07-8D14BB0EBD96}"/>
              </a:ext>
            </a:extLst>
          </p:cNvPr>
          <p:cNvSpPr/>
          <p:nvPr/>
        </p:nvSpPr>
        <p:spPr>
          <a:xfrm>
            <a:off x="464172" y="4957140"/>
            <a:ext cx="1105598" cy="172351"/>
          </a:xfrm>
          <a:prstGeom prst="rect">
            <a:avLst/>
          </a:prstGeom>
          <a:blipFill>
            <a:blip r:embed="rId36"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D4BAEC6B-B513-4008-A16E-01C3F7B67DCB}"/>
              </a:ext>
            </a:extLst>
          </p:cNvPr>
          <p:cNvSpPr/>
          <p:nvPr/>
        </p:nvSpPr>
        <p:spPr>
          <a:xfrm>
            <a:off x="3441839" y="4899384"/>
            <a:ext cx="435625" cy="332329"/>
          </a:xfrm>
          <a:prstGeom prst="rect">
            <a:avLst/>
          </a:prstGeom>
          <a:blipFill>
            <a:blip r:embed="rId37"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7B74E736-E8DE-4412-849F-F2DEE9E8AF9A}"/>
              </a:ext>
            </a:extLst>
          </p:cNvPr>
          <p:cNvSpPr/>
          <p:nvPr/>
        </p:nvSpPr>
        <p:spPr>
          <a:xfrm>
            <a:off x="6989444" y="4880898"/>
            <a:ext cx="953598" cy="369294"/>
          </a:xfrm>
          <a:prstGeom prst="rect">
            <a:avLst/>
          </a:prstGeom>
          <a:blipFill>
            <a:blip r:embed="rId38"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403C04AC-0DE3-454B-9799-433DF8A4D7FE}"/>
              </a:ext>
            </a:extLst>
          </p:cNvPr>
          <p:cNvSpPr/>
          <p:nvPr/>
        </p:nvSpPr>
        <p:spPr>
          <a:xfrm>
            <a:off x="4364228" y="4955259"/>
            <a:ext cx="922816" cy="220587"/>
          </a:xfrm>
          <a:prstGeom prst="rect">
            <a:avLst/>
          </a:prstGeom>
          <a:blipFill>
            <a:blip r:embed="rId8" cstate="print"/>
            <a:stretch>
              <a:fillRect/>
            </a:stretch>
          </a:blipFill>
        </p:spPr>
        <p:txBody>
          <a:bodyPr wrap="square" lIns="0" tIns="0" rIns="0" bIns="0" rtlCol="0"/>
          <a:lstStyle/>
          <a:p>
            <a:endParaRPr/>
          </a:p>
        </p:txBody>
      </p:sp>
      <p:sp>
        <p:nvSpPr>
          <p:cNvPr id="48" name="object 47">
            <a:extLst>
              <a:ext uri="{FF2B5EF4-FFF2-40B4-BE49-F238E27FC236}">
                <a16:creationId xmlns:a16="http://schemas.microsoft.com/office/drawing/2014/main" id="{666B370F-92DA-41B0-AE98-E2301775369A}"/>
              </a:ext>
            </a:extLst>
          </p:cNvPr>
          <p:cNvSpPr/>
          <p:nvPr/>
        </p:nvSpPr>
        <p:spPr>
          <a:xfrm>
            <a:off x="5773813" y="4917363"/>
            <a:ext cx="728980" cy="296545"/>
          </a:xfrm>
          <a:custGeom>
            <a:avLst/>
            <a:gdLst/>
            <a:ahLst/>
            <a:cxnLst/>
            <a:rect l="l" t="t" r="r" b="b"/>
            <a:pathLst>
              <a:path w="728979" h="296545">
                <a:moveTo>
                  <a:pt x="664108" y="174561"/>
                </a:moveTo>
                <a:lnTo>
                  <a:pt x="656120" y="174561"/>
                </a:lnTo>
                <a:lnTo>
                  <a:pt x="655231" y="175158"/>
                </a:lnTo>
                <a:lnTo>
                  <a:pt x="655231" y="186118"/>
                </a:lnTo>
                <a:lnTo>
                  <a:pt x="657057" y="195887"/>
                </a:lnTo>
                <a:lnTo>
                  <a:pt x="663181" y="203795"/>
                </a:lnTo>
                <a:lnTo>
                  <a:pt x="674572" y="209091"/>
                </a:lnTo>
                <a:lnTo>
                  <a:pt x="692200" y="211023"/>
                </a:lnTo>
                <a:lnTo>
                  <a:pt x="709773" y="209091"/>
                </a:lnTo>
                <a:lnTo>
                  <a:pt x="721056" y="203795"/>
                </a:lnTo>
                <a:lnTo>
                  <a:pt x="721645" y="203022"/>
                </a:lnTo>
                <a:lnTo>
                  <a:pt x="692200" y="203022"/>
                </a:lnTo>
                <a:lnTo>
                  <a:pt x="679040" y="201696"/>
                </a:lnTo>
                <a:lnTo>
                  <a:pt x="670569" y="197980"/>
                </a:lnTo>
                <a:lnTo>
                  <a:pt x="666036" y="192263"/>
                </a:lnTo>
                <a:lnTo>
                  <a:pt x="664692" y="184937"/>
                </a:lnTo>
                <a:lnTo>
                  <a:pt x="664692" y="175158"/>
                </a:lnTo>
                <a:lnTo>
                  <a:pt x="664108" y="174561"/>
                </a:lnTo>
                <a:close/>
              </a:path>
              <a:path w="728979" h="296545">
                <a:moveTo>
                  <a:pt x="692492" y="87426"/>
                </a:moveTo>
                <a:lnTo>
                  <a:pt x="675174" y="89404"/>
                </a:lnTo>
                <a:lnTo>
                  <a:pt x="664179" y="94800"/>
                </a:lnTo>
                <a:lnTo>
                  <a:pt x="658397" y="102809"/>
                </a:lnTo>
                <a:lnTo>
                  <a:pt x="656717" y="112623"/>
                </a:lnTo>
                <a:lnTo>
                  <a:pt x="656824" y="122694"/>
                </a:lnTo>
                <a:lnTo>
                  <a:pt x="704913" y="155892"/>
                </a:lnTo>
                <a:lnTo>
                  <a:pt x="712000" y="158559"/>
                </a:lnTo>
                <a:lnTo>
                  <a:pt x="719696" y="162712"/>
                </a:lnTo>
                <a:lnTo>
                  <a:pt x="719696" y="184937"/>
                </a:lnTo>
                <a:lnTo>
                  <a:pt x="718309" y="192263"/>
                </a:lnTo>
                <a:lnTo>
                  <a:pt x="713706" y="197980"/>
                </a:lnTo>
                <a:lnTo>
                  <a:pt x="705224" y="201696"/>
                </a:lnTo>
                <a:lnTo>
                  <a:pt x="692200" y="203022"/>
                </a:lnTo>
                <a:lnTo>
                  <a:pt x="721645" y="203022"/>
                </a:lnTo>
                <a:lnTo>
                  <a:pt x="727074" y="195887"/>
                </a:lnTo>
                <a:lnTo>
                  <a:pt x="728852" y="186118"/>
                </a:lnTo>
                <a:lnTo>
                  <a:pt x="728852" y="170421"/>
                </a:lnTo>
                <a:lnTo>
                  <a:pt x="672388" y="133362"/>
                </a:lnTo>
                <a:lnTo>
                  <a:pt x="665873" y="129222"/>
                </a:lnTo>
                <a:lnTo>
                  <a:pt x="665873" y="113512"/>
                </a:lnTo>
                <a:lnTo>
                  <a:pt x="667121" y="106186"/>
                </a:lnTo>
                <a:lnTo>
                  <a:pt x="671420" y="100469"/>
                </a:lnTo>
                <a:lnTo>
                  <a:pt x="679600" y="96753"/>
                </a:lnTo>
                <a:lnTo>
                  <a:pt x="692492" y="95427"/>
                </a:lnTo>
                <a:lnTo>
                  <a:pt x="720996" y="95427"/>
                </a:lnTo>
                <a:lnTo>
                  <a:pt x="720545" y="94800"/>
                </a:lnTo>
                <a:lnTo>
                  <a:pt x="709636" y="89404"/>
                </a:lnTo>
                <a:lnTo>
                  <a:pt x="692492" y="87426"/>
                </a:lnTo>
                <a:close/>
              </a:path>
              <a:path w="728979" h="296545">
                <a:moveTo>
                  <a:pt x="720996" y="95427"/>
                </a:moveTo>
                <a:lnTo>
                  <a:pt x="692492" y="95427"/>
                </a:lnTo>
                <a:lnTo>
                  <a:pt x="705209" y="96753"/>
                </a:lnTo>
                <a:lnTo>
                  <a:pt x="713298" y="100469"/>
                </a:lnTo>
                <a:lnTo>
                  <a:pt x="717563" y="106186"/>
                </a:lnTo>
                <a:lnTo>
                  <a:pt x="718807" y="113512"/>
                </a:lnTo>
                <a:lnTo>
                  <a:pt x="718807" y="122694"/>
                </a:lnTo>
                <a:lnTo>
                  <a:pt x="719391" y="123291"/>
                </a:lnTo>
                <a:lnTo>
                  <a:pt x="727379" y="123291"/>
                </a:lnTo>
                <a:lnTo>
                  <a:pt x="727976" y="122694"/>
                </a:lnTo>
                <a:lnTo>
                  <a:pt x="727976" y="112623"/>
                </a:lnTo>
                <a:lnTo>
                  <a:pt x="726298" y="102809"/>
                </a:lnTo>
                <a:lnTo>
                  <a:pt x="720996" y="95427"/>
                </a:lnTo>
                <a:close/>
              </a:path>
              <a:path w="728979" h="296545">
                <a:moveTo>
                  <a:pt x="553224" y="74980"/>
                </a:moveTo>
                <a:lnTo>
                  <a:pt x="545236" y="74980"/>
                </a:lnTo>
                <a:lnTo>
                  <a:pt x="544652" y="75577"/>
                </a:lnTo>
                <a:lnTo>
                  <a:pt x="544347" y="76161"/>
                </a:lnTo>
                <a:lnTo>
                  <a:pt x="505028" y="221983"/>
                </a:lnTo>
                <a:lnTo>
                  <a:pt x="505028" y="222580"/>
                </a:lnTo>
                <a:lnTo>
                  <a:pt x="505320" y="223177"/>
                </a:lnTo>
                <a:lnTo>
                  <a:pt x="513308" y="223177"/>
                </a:lnTo>
                <a:lnTo>
                  <a:pt x="513892" y="222580"/>
                </a:lnTo>
                <a:lnTo>
                  <a:pt x="514197" y="221983"/>
                </a:lnTo>
                <a:lnTo>
                  <a:pt x="553224" y="76161"/>
                </a:lnTo>
                <a:lnTo>
                  <a:pt x="553516" y="75577"/>
                </a:lnTo>
                <a:lnTo>
                  <a:pt x="553224" y="74980"/>
                </a:lnTo>
                <a:close/>
              </a:path>
              <a:path w="728979" h="296545">
                <a:moveTo>
                  <a:pt x="602602" y="87731"/>
                </a:moveTo>
                <a:lnTo>
                  <a:pt x="584853" y="89709"/>
                </a:lnTo>
                <a:lnTo>
                  <a:pt x="573479" y="95103"/>
                </a:lnTo>
                <a:lnTo>
                  <a:pt x="567428" y="103108"/>
                </a:lnTo>
                <a:lnTo>
                  <a:pt x="565645" y="112915"/>
                </a:lnTo>
                <a:lnTo>
                  <a:pt x="565645" y="186423"/>
                </a:lnTo>
                <a:lnTo>
                  <a:pt x="567428" y="196235"/>
                </a:lnTo>
                <a:lnTo>
                  <a:pt x="573479" y="204239"/>
                </a:lnTo>
                <a:lnTo>
                  <a:pt x="584853" y="209631"/>
                </a:lnTo>
                <a:lnTo>
                  <a:pt x="602602" y="211607"/>
                </a:lnTo>
                <a:lnTo>
                  <a:pt x="620399" y="209631"/>
                </a:lnTo>
                <a:lnTo>
                  <a:pt x="631877" y="204239"/>
                </a:lnTo>
                <a:lnTo>
                  <a:pt x="632589" y="203314"/>
                </a:lnTo>
                <a:lnTo>
                  <a:pt x="602602" y="203314"/>
                </a:lnTo>
                <a:lnTo>
                  <a:pt x="589572" y="201984"/>
                </a:lnTo>
                <a:lnTo>
                  <a:pt x="581091" y="198235"/>
                </a:lnTo>
                <a:lnTo>
                  <a:pt x="576491" y="192432"/>
                </a:lnTo>
                <a:lnTo>
                  <a:pt x="575106" y="184937"/>
                </a:lnTo>
                <a:lnTo>
                  <a:pt x="575106" y="114401"/>
                </a:lnTo>
                <a:lnTo>
                  <a:pt x="576491" y="106906"/>
                </a:lnTo>
                <a:lnTo>
                  <a:pt x="581091" y="101103"/>
                </a:lnTo>
                <a:lnTo>
                  <a:pt x="589572" y="97354"/>
                </a:lnTo>
                <a:lnTo>
                  <a:pt x="602602" y="96024"/>
                </a:lnTo>
                <a:lnTo>
                  <a:pt x="632585" y="96024"/>
                </a:lnTo>
                <a:lnTo>
                  <a:pt x="631877" y="95103"/>
                </a:lnTo>
                <a:lnTo>
                  <a:pt x="620399" y="89709"/>
                </a:lnTo>
                <a:lnTo>
                  <a:pt x="602602" y="87731"/>
                </a:lnTo>
                <a:close/>
              </a:path>
              <a:path w="728979" h="296545">
                <a:moveTo>
                  <a:pt x="632585" y="96024"/>
                </a:moveTo>
                <a:lnTo>
                  <a:pt x="602602" y="96024"/>
                </a:lnTo>
                <a:lnTo>
                  <a:pt x="615631" y="97354"/>
                </a:lnTo>
                <a:lnTo>
                  <a:pt x="624112" y="101103"/>
                </a:lnTo>
                <a:lnTo>
                  <a:pt x="628712" y="106906"/>
                </a:lnTo>
                <a:lnTo>
                  <a:pt x="630097" y="114401"/>
                </a:lnTo>
                <a:lnTo>
                  <a:pt x="630097" y="184937"/>
                </a:lnTo>
                <a:lnTo>
                  <a:pt x="628712" y="192432"/>
                </a:lnTo>
                <a:lnTo>
                  <a:pt x="624112" y="198235"/>
                </a:lnTo>
                <a:lnTo>
                  <a:pt x="615631" y="201984"/>
                </a:lnTo>
                <a:lnTo>
                  <a:pt x="602602" y="203314"/>
                </a:lnTo>
                <a:lnTo>
                  <a:pt x="632589" y="203314"/>
                </a:lnTo>
                <a:lnTo>
                  <a:pt x="638033" y="196235"/>
                </a:lnTo>
                <a:lnTo>
                  <a:pt x="639864" y="186423"/>
                </a:lnTo>
                <a:lnTo>
                  <a:pt x="639864" y="112915"/>
                </a:lnTo>
                <a:lnTo>
                  <a:pt x="638033" y="103108"/>
                </a:lnTo>
                <a:lnTo>
                  <a:pt x="632585" y="96024"/>
                </a:lnTo>
                <a:close/>
              </a:path>
              <a:path w="728979" h="296545">
                <a:moveTo>
                  <a:pt x="450913" y="87731"/>
                </a:moveTo>
                <a:lnTo>
                  <a:pt x="430976" y="90185"/>
                </a:lnTo>
                <a:lnTo>
                  <a:pt x="418245" y="96696"/>
                </a:lnTo>
                <a:lnTo>
                  <a:pt x="411501" y="105985"/>
                </a:lnTo>
                <a:lnTo>
                  <a:pt x="409524" y="116776"/>
                </a:lnTo>
                <a:lnTo>
                  <a:pt x="409524" y="182562"/>
                </a:lnTo>
                <a:lnTo>
                  <a:pt x="411501" y="193353"/>
                </a:lnTo>
                <a:lnTo>
                  <a:pt x="418245" y="202642"/>
                </a:lnTo>
                <a:lnTo>
                  <a:pt x="430976" y="209153"/>
                </a:lnTo>
                <a:lnTo>
                  <a:pt x="450913" y="211607"/>
                </a:lnTo>
                <a:lnTo>
                  <a:pt x="471026" y="209153"/>
                </a:lnTo>
                <a:lnTo>
                  <a:pt x="483847" y="202642"/>
                </a:lnTo>
                <a:lnTo>
                  <a:pt x="490625" y="193353"/>
                </a:lnTo>
                <a:lnTo>
                  <a:pt x="490972" y="191465"/>
                </a:lnTo>
                <a:lnTo>
                  <a:pt x="439686" y="191465"/>
                </a:lnTo>
                <a:lnTo>
                  <a:pt x="433476" y="187007"/>
                </a:lnTo>
                <a:lnTo>
                  <a:pt x="433476" y="112026"/>
                </a:lnTo>
                <a:lnTo>
                  <a:pt x="439686" y="107581"/>
                </a:lnTo>
                <a:lnTo>
                  <a:pt x="490918" y="107581"/>
                </a:lnTo>
                <a:lnTo>
                  <a:pt x="490625" y="105985"/>
                </a:lnTo>
                <a:lnTo>
                  <a:pt x="483847" y="96696"/>
                </a:lnTo>
                <a:lnTo>
                  <a:pt x="471026" y="90185"/>
                </a:lnTo>
                <a:lnTo>
                  <a:pt x="450913" y="87731"/>
                </a:lnTo>
                <a:close/>
              </a:path>
              <a:path w="728979" h="296545">
                <a:moveTo>
                  <a:pt x="491718" y="167157"/>
                </a:moveTo>
                <a:lnTo>
                  <a:pt x="470725" y="167157"/>
                </a:lnTo>
                <a:lnTo>
                  <a:pt x="469544" y="168338"/>
                </a:lnTo>
                <a:lnTo>
                  <a:pt x="469544" y="187007"/>
                </a:lnTo>
                <a:lnTo>
                  <a:pt x="463334" y="191465"/>
                </a:lnTo>
                <a:lnTo>
                  <a:pt x="490972" y="191465"/>
                </a:lnTo>
                <a:lnTo>
                  <a:pt x="492607" y="182562"/>
                </a:lnTo>
                <a:lnTo>
                  <a:pt x="492607" y="168338"/>
                </a:lnTo>
                <a:lnTo>
                  <a:pt x="491718" y="167157"/>
                </a:lnTo>
                <a:close/>
              </a:path>
              <a:path w="728979" h="296545">
                <a:moveTo>
                  <a:pt x="490918" y="107581"/>
                </a:moveTo>
                <a:lnTo>
                  <a:pt x="463334" y="107581"/>
                </a:lnTo>
                <a:lnTo>
                  <a:pt x="469544" y="112026"/>
                </a:lnTo>
                <a:lnTo>
                  <a:pt x="469544" y="128625"/>
                </a:lnTo>
                <a:lnTo>
                  <a:pt x="470725" y="129819"/>
                </a:lnTo>
                <a:lnTo>
                  <a:pt x="491718" y="129819"/>
                </a:lnTo>
                <a:lnTo>
                  <a:pt x="492607" y="128625"/>
                </a:lnTo>
                <a:lnTo>
                  <a:pt x="492607" y="116776"/>
                </a:lnTo>
                <a:lnTo>
                  <a:pt x="490918" y="107581"/>
                </a:lnTo>
                <a:close/>
              </a:path>
              <a:path w="728979" h="296545">
                <a:moveTo>
                  <a:pt x="349504" y="88620"/>
                </a:moveTo>
                <a:lnTo>
                  <a:pt x="307517" y="88620"/>
                </a:lnTo>
                <a:lnTo>
                  <a:pt x="306628" y="90093"/>
                </a:lnTo>
                <a:lnTo>
                  <a:pt x="306628" y="208051"/>
                </a:lnTo>
                <a:lnTo>
                  <a:pt x="307517" y="209537"/>
                </a:lnTo>
                <a:lnTo>
                  <a:pt x="349504" y="209537"/>
                </a:lnTo>
                <a:lnTo>
                  <a:pt x="369718" y="207124"/>
                </a:lnTo>
                <a:lnTo>
                  <a:pt x="383060" y="200682"/>
                </a:lnTo>
                <a:lnTo>
                  <a:pt x="390416" y="191406"/>
                </a:lnTo>
                <a:lnTo>
                  <a:pt x="390774" y="189674"/>
                </a:lnTo>
                <a:lnTo>
                  <a:pt x="330581" y="189674"/>
                </a:lnTo>
                <a:lnTo>
                  <a:pt x="330581" y="108470"/>
                </a:lnTo>
                <a:lnTo>
                  <a:pt x="390749" y="108470"/>
                </a:lnTo>
                <a:lnTo>
                  <a:pt x="390416" y="106874"/>
                </a:lnTo>
                <a:lnTo>
                  <a:pt x="383060" y="97585"/>
                </a:lnTo>
                <a:lnTo>
                  <a:pt x="369718" y="91074"/>
                </a:lnTo>
                <a:lnTo>
                  <a:pt x="349504" y="88620"/>
                </a:lnTo>
                <a:close/>
              </a:path>
              <a:path w="728979" h="296545">
                <a:moveTo>
                  <a:pt x="390749" y="108470"/>
                </a:moveTo>
                <a:lnTo>
                  <a:pt x="361619" y="108470"/>
                </a:lnTo>
                <a:lnTo>
                  <a:pt x="368719" y="112915"/>
                </a:lnTo>
                <a:lnTo>
                  <a:pt x="368719" y="185229"/>
                </a:lnTo>
                <a:lnTo>
                  <a:pt x="361619" y="189674"/>
                </a:lnTo>
                <a:lnTo>
                  <a:pt x="390774" y="189674"/>
                </a:lnTo>
                <a:lnTo>
                  <a:pt x="392671" y="180492"/>
                </a:lnTo>
                <a:lnTo>
                  <a:pt x="392671" y="117665"/>
                </a:lnTo>
                <a:lnTo>
                  <a:pt x="390749" y="108470"/>
                </a:lnTo>
                <a:close/>
              </a:path>
              <a:path w="728979" h="296545">
                <a:moveTo>
                  <a:pt x="17449" y="159448"/>
                </a:moveTo>
                <a:lnTo>
                  <a:pt x="0" y="176644"/>
                </a:lnTo>
                <a:lnTo>
                  <a:pt x="0" y="178422"/>
                </a:lnTo>
                <a:lnTo>
                  <a:pt x="117690" y="296379"/>
                </a:lnTo>
                <a:lnTo>
                  <a:pt x="119456" y="296379"/>
                </a:lnTo>
                <a:lnTo>
                  <a:pt x="157896" y="257848"/>
                </a:lnTo>
                <a:lnTo>
                  <a:pt x="115620" y="257848"/>
                </a:lnTo>
                <a:lnTo>
                  <a:pt x="111772" y="254292"/>
                </a:lnTo>
                <a:lnTo>
                  <a:pt x="17449" y="159448"/>
                </a:lnTo>
                <a:close/>
              </a:path>
              <a:path w="728979" h="296545">
                <a:moveTo>
                  <a:pt x="219697" y="159448"/>
                </a:moveTo>
                <a:lnTo>
                  <a:pt x="125374" y="254292"/>
                </a:lnTo>
                <a:lnTo>
                  <a:pt x="121526" y="257848"/>
                </a:lnTo>
                <a:lnTo>
                  <a:pt x="157896" y="257848"/>
                </a:lnTo>
                <a:lnTo>
                  <a:pt x="237134" y="178422"/>
                </a:lnTo>
                <a:lnTo>
                  <a:pt x="237134" y="176644"/>
                </a:lnTo>
                <a:lnTo>
                  <a:pt x="236258" y="175755"/>
                </a:lnTo>
                <a:lnTo>
                  <a:pt x="219697" y="159448"/>
                </a:lnTo>
                <a:close/>
              </a:path>
              <a:path w="728979" h="296545">
                <a:moveTo>
                  <a:pt x="119456" y="178117"/>
                </a:moveTo>
                <a:lnTo>
                  <a:pt x="117690" y="178117"/>
                </a:lnTo>
                <a:lnTo>
                  <a:pt x="83680" y="212496"/>
                </a:lnTo>
                <a:lnTo>
                  <a:pt x="83680" y="213982"/>
                </a:lnTo>
                <a:lnTo>
                  <a:pt x="117690" y="248361"/>
                </a:lnTo>
                <a:lnTo>
                  <a:pt x="119456" y="248361"/>
                </a:lnTo>
                <a:lnTo>
                  <a:pt x="153466" y="213982"/>
                </a:lnTo>
                <a:lnTo>
                  <a:pt x="153466" y="212496"/>
                </a:lnTo>
                <a:lnTo>
                  <a:pt x="119456" y="178117"/>
                </a:lnTo>
                <a:close/>
              </a:path>
              <a:path w="728979" h="296545">
                <a:moveTo>
                  <a:pt x="77470" y="136334"/>
                </a:moveTo>
                <a:lnTo>
                  <a:pt x="75996" y="136334"/>
                </a:lnTo>
                <a:lnTo>
                  <a:pt x="42875" y="169824"/>
                </a:lnTo>
                <a:lnTo>
                  <a:pt x="41694" y="170713"/>
                </a:lnTo>
                <a:lnTo>
                  <a:pt x="41694" y="172199"/>
                </a:lnTo>
                <a:lnTo>
                  <a:pt x="42875" y="173088"/>
                </a:lnTo>
                <a:lnTo>
                  <a:pt x="75996" y="206578"/>
                </a:lnTo>
                <a:lnTo>
                  <a:pt x="77470" y="206578"/>
                </a:lnTo>
                <a:lnTo>
                  <a:pt x="78651" y="205689"/>
                </a:lnTo>
                <a:lnTo>
                  <a:pt x="111772" y="172199"/>
                </a:lnTo>
                <a:lnTo>
                  <a:pt x="111772" y="170713"/>
                </a:lnTo>
                <a:lnTo>
                  <a:pt x="78651" y="137223"/>
                </a:lnTo>
                <a:lnTo>
                  <a:pt x="77470" y="136334"/>
                </a:lnTo>
                <a:close/>
              </a:path>
              <a:path w="728979" h="296545">
                <a:moveTo>
                  <a:pt x="161150" y="136334"/>
                </a:moveTo>
                <a:lnTo>
                  <a:pt x="159677" y="136334"/>
                </a:lnTo>
                <a:lnTo>
                  <a:pt x="158483" y="137223"/>
                </a:lnTo>
                <a:lnTo>
                  <a:pt x="125374" y="170713"/>
                </a:lnTo>
                <a:lnTo>
                  <a:pt x="125374" y="172199"/>
                </a:lnTo>
                <a:lnTo>
                  <a:pt x="158483" y="205689"/>
                </a:lnTo>
                <a:lnTo>
                  <a:pt x="159677" y="206578"/>
                </a:lnTo>
                <a:lnTo>
                  <a:pt x="161150" y="206578"/>
                </a:lnTo>
                <a:lnTo>
                  <a:pt x="194271" y="173088"/>
                </a:lnTo>
                <a:lnTo>
                  <a:pt x="195453" y="172199"/>
                </a:lnTo>
                <a:lnTo>
                  <a:pt x="195453" y="170713"/>
                </a:lnTo>
                <a:lnTo>
                  <a:pt x="194271" y="169824"/>
                </a:lnTo>
                <a:lnTo>
                  <a:pt x="161150" y="136334"/>
                </a:lnTo>
                <a:close/>
              </a:path>
              <a:path w="728979" h="296545">
                <a:moveTo>
                  <a:pt x="35775" y="94538"/>
                </a:moveTo>
                <a:lnTo>
                  <a:pt x="34302" y="94538"/>
                </a:lnTo>
                <a:lnTo>
                  <a:pt x="0" y="128917"/>
                </a:lnTo>
                <a:lnTo>
                  <a:pt x="0" y="130403"/>
                </a:lnTo>
                <a:lnTo>
                  <a:pt x="34302" y="164782"/>
                </a:lnTo>
                <a:lnTo>
                  <a:pt x="35775" y="164782"/>
                </a:lnTo>
                <a:lnTo>
                  <a:pt x="70078" y="130403"/>
                </a:lnTo>
                <a:lnTo>
                  <a:pt x="70078" y="128917"/>
                </a:lnTo>
                <a:lnTo>
                  <a:pt x="35775" y="94538"/>
                </a:lnTo>
                <a:close/>
              </a:path>
              <a:path w="728979" h="296545">
                <a:moveTo>
                  <a:pt x="119456" y="94538"/>
                </a:moveTo>
                <a:lnTo>
                  <a:pt x="117690" y="94538"/>
                </a:lnTo>
                <a:lnTo>
                  <a:pt x="83680" y="128917"/>
                </a:lnTo>
                <a:lnTo>
                  <a:pt x="83680" y="130403"/>
                </a:lnTo>
                <a:lnTo>
                  <a:pt x="117690" y="164782"/>
                </a:lnTo>
                <a:lnTo>
                  <a:pt x="119456" y="164782"/>
                </a:lnTo>
                <a:lnTo>
                  <a:pt x="153466" y="130403"/>
                </a:lnTo>
                <a:lnTo>
                  <a:pt x="153466" y="128917"/>
                </a:lnTo>
                <a:lnTo>
                  <a:pt x="119456" y="94538"/>
                </a:lnTo>
                <a:close/>
              </a:path>
              <a:path w="728979" h="296545">
                <a:moveTo>
                  <a:pt x="202844" y="94538"/>
                </a:moveTo>
                <a:lnTo>
                  <a:pt x="201358" y="94538"/>
                </a:lnTo>
                <a:lnTo>
                  <a:pt x="167068" y="128917"/>
                </a:lnTo>
                <a:lnTo>
                  <a:pt x="167068" y="130403"/>
                </a:lnTo>
                <a:lnTo>
                  <a:pt x="201358" y="164782"/>
                </a:lnTo>
                <a:lnTo>
                  <a:pt x="202844" y="164782"/>
                </a:lnTo>
                <a:lnTo>
                  <a:pt x="237134" y="130403"/>
                </a:lnTo>
                <a:lnTo>
                  <a:pt x="237134" y="128917"/>
                </a:lnTo>
                <a:lnTo>
                  <a:pt x="202844" y="94538"/>
                </a:lnTo>
                <a:close/>
              </a:path>
              <a:path w="728979" h="296545">
                <a:moveTo>
                  <a:pt x="77470" y="48018"/>
                </a:moveTo>
                <a:lnTo>
                  <a:pt x="75996" y="48018"/>
                </a:lnTo>
                <a:lnTo>
                  <a:pt x="42875" y="81203"/>
                </a:lnTo>
                <a:lnTo>
                  <a:pt x="41694" y="82092"/>
                </a:lnTo>
                <a:lnTo>
                  <a:pt x="41694" y="83870"/>
                </a:lnTo>
                <a:lnTo>
                  <a:pt x="42875" y="84759"/>
                </a:lnTo>
                <a:lnTo>
                  <a:pt x="75996" y="117957"/>
                </a:lnTo>
                <a:lnTo>
                  <a:pt x="77470" y="117957"/>
                </a:lnTo>
                <a:lnTo>
                  <a:pt x="78651" y="117068"/>
                </a:lnTo>
                <a:lnTo>
                  <a:pt x="111772" y="83870"/>
                </a:lnTo>
                <a:lnTo>
                  <a:pt x="111772" y="82092"/>
                </a:lnTo>
                <a:lnTo>
                  <a:pt x="78651" y="48907"/>
                </a:lnTo>
                <a:lnTo>
                  <a:pt x="77470" y="48018"/>
                </a:lnTo>
                <a:close/>
              </a:path>
              <a:path w="728979" h="296545">
                <a:moveTo>
                  <a:pt x="161150" y="48018"/>
                </a:moveTo>
                <a:lnTo>
                  <a:pt x="159677" y="48018"/>
                </a:lnTo>
                <a:lnTo>
                  <a:pt x="158483" y="48907"/>
                </a:lnTo>
                <a:lnTo>
                  <a:pt x="125374" y="82092"/>
                </a:lnTo>
                <a:lnTo>
                  <a:pt x="125374" y="83870"/>
                </a:lnTo>
                <a:lnTo>
                  <a:pt x="158483" y="117068"/>
                </a:lnTo>
                <a:lnTo>
                  <a:pt x="159677" y="117957"/>
                </a:lnTo>
                <a:lnTo>
                  <a:pt x="161150" y="117957"/>
                </a:lnTo>
                <a:lnTo>
                  <a:pt x="194271" y="84759"/>
                </a:lnTo>
                <a:lnTo>
                  <a:pt x="195453" y="83870"/>
                </a:lnTo>
                <a:lnTo>
                  <a:pt x="195453" y="82092"/>
                </a:lnTo>
                <a:lnTo>
                  <a:pt x="194271" y="81203"/>
                </a:lnTo>
                <a:lnTo>
                  <a:pt x="161150" y="48018"/>
                </a:lnTo>
                <a:close/>
              </a:path>
              <a:path w="728979" h="296545">
                <a:moveTo>
                  <a:pt x="119456" y="0"/>
                </a:moveTo>
                <a:lnTo>
                  <a:pt x="117690" y="0"/>
                </a:lnTo>
                <a:lnTo>
                  <a:pt x="83680" y="34378"/>
                </a:lnTo>
                <a:lnTo>
                  <a:pt x="83680" y="35864"/>
                </a:lnTo>
                <a:lnTo>
                  <a:pt x="117690" y="70243"/>
                </a:lnTo>
                <a:lnTo>
                  <a:pt x="119456" y="70243"/>
                </a:lnTo>
                <a:lnTo>
                  <a:pt x="153466" y="35864"/>
                </a:lnTo>
                <a:lnTo>
                  <a:pt x="153466" y="34378"/>
                </a:lnTo>
                <a:lnTo>
                  <a:pt x="119456" y="0"/>
                </a:lnTo>
                <a:close/>
              </a:path>
            </a:pathLst>
          </a:custGeom>
          <a:solidFill>
            <a:srgbClr val="414B61"/>
          </a:solidFill>
        </p:spPr>
        <p:txBody>
          <a:bodyPr wrap="square" lIns="0" tIns="0" rIns="0" bIns="0" rtlCol="0"/>
          <a:lstStyle/>
          <a:p>
            <a:endParaRPr/>
          </a:p>
        </p:txBody>
      </p:sp>
      <p:sp>
        <p:nvSpPr>
          <p:cNvPr id="49" name="object 48">
            <a:extLst>
              <a:ext uri="{FF2B5EF4-FFF2-40B4-BE49-F238E27FC236}">
                <a16:creationId xmlns:a16="http://schemas.microsoft.com/office/drawing/2014/main" id="{942CE95A-4E7A-4EBE-A753-3D6D625407E7}"/>
              </a:ext>
            </a:extLst>
          </p:cNvPr>
          <p:cNvSpPr/>
          <p:nvPr/>
        </p:nvSpPr>
        <p:spPr>
          <a:xfrm>
            <a:off x="8330882" y="4791661"/>
            <a:ext cx="638973" cy="547773"/>
          </a:xfrm>
          <a:prstGeom prst="rect">
            <a:avLst/>
          </a:prstGeom>
          <a:blipFill>
            <a:blip r:embed="rId39" cstate="print"/>
            <a:stretch>
              <a:fillRect/>
            </a:stretch>
          </a:blipFill>
        </p:spPr>
        <p:txBody>
          <a:bodyPr wrap="square" lIns="0" tIns="0" rIns="0" bIns="0" rtlCol="0"/>
          <a:lstStyle/>
          <a:p>
            <a:endParaRPr/>
          </a:p>
        </p:txBody>
      </p:sp>
      <p:sp>
        <p:nvSpPr>
          <p:cNvPr id="50" name="object 49">
            <a:extLst>
              <a:ext uri="{FF2B5EF4-FFF2-40B4-BE49-F238E27FC236}">
                <a16:creationId xmlns:a16="http://schemas.microsoft.com/office/drawing/2014/main" id="{5900AF72-5995-4D46-8A72-0F0E91E0EEFE}"/>
              </a:ext>
            </a:extLst>
          </p:cNvPr>
          <p:cNvSpPr/>
          <p:nvPr/>
        </p:nvSpPr>
        <p:spPr>
          <a:xfrm>
            <a:off x="279267" y="619644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Tree>
    <p:extLst>
      <p:ext uri="{BB962C8B-B14F-4D97-AF65-F5344CB8AC3E}">
        <p14:creationId xmlns:p14="http://schemas.microsoft.com/office/powerpoint/2010/main" val="4122238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536A-0C95-41C5-B037-35A80AD436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44DB85D-EE3D-4EB8-AFC6-AEA9ECA4D6BC}"/>
              </a:ext>
            </a:extLst>
          </p:cNvPr>
          <p:cNvSpPr>
            <a:spLocks noGrp="1"/>
          </p:cNvSpPr>
          <p:nvPr>
            <p:ph type="subTitle" idx="1"/>
          </p:nvPr>
        </p:nvSpPr>
        <p:spPr/>
        <p:txBody>
          <a:bodyPr/>
          <a:lstStyle/>
          <a:p>
            <a:endParaRPr lang="en-US"/>
          </a:p>
        </p:txBody>
      </p:sp>
      <p:pic>
        <p:nvPicPr>
          <p:cNvPr id="2050" name="Picture 2" descr="https://cloudblogs.microsoft.com/uploads/prod/2018/03/ms_loves_linux.png">
            <a:extLst>
              <a:ext uri="{FF2B5EF4-FFF2-40B4-BE49-F238E27FC236}">
                <a16:creationId xmlns:a16="http://schemas.microsoft.com/office/drawing/2014/main" id="{565EAF1B-EE6B-4CC5-9F00-817C89ED2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 y="-727"/>
            <a:ext cx="12204970" cy="68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4686"/>
      </p:ext>
    </p:extLst>
  </p:cSld>
  <p:clrMapOvr>
    <a:masterClrMapping/>
  </p:clrMapOvr>
</p:sld>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artner Delivery Documents" ma:contentTypeID="0x010100B90C06D219320442B38C20BC303D1512008626B2FAF072804EB6709CD1DD4134B9" ma:contentTypeVersion="9" ma:contentTypeDescription="" ma:contentTypeScope="" ma:versionID="411e8e92a10da320b1b31578b2f7bbcc">
  <xsd:schema xmlns:xsd="http://www.w3.org/2001/XMLSchema" xmlns:xs="http://www.w3.org/2001/XMLSchema" xmlns:p="http://schemas.microsoft.com/office/2006/metadata/properties" xmlns:ns2="230e9df3-be65-4c73-a93b-d1236ebd677e" xmlns:ns3="774be55f-118a-40c2-b09e-c94d765f6095" xmlns:ns4="21bc03ed-0866-4d8b-8aa9-5f2cf5f70e1b" targetNamespace="http://schemas.microsoft.com/office/2006/metadata/properties" ma:root="true" ma:fieldsID="9b625a244888b97cee670c4927dd3b2a" ns2:_="" ns3:_="" ns4:_="">
    <xsd:import namespace="230e9df3-be65-4c73-a93b-d1236ebd677e"/>
    <xsd:import namespace="774be55f-118a-40c2-b09e-c94d765f6095"/>
    <xsd:import namespace="21bc03ed-0866-4d8b-8aa9-5f2cf5f70e1b"/>
    <xsd:element name="properties">
      <xsd:complexType>
        <xsd:sequence>
          <xsd:element name="documentManagement">
            <xsd:complexType>
              <xsd:all>
                <xsd:element ref="ns2:_dlc_DocId" minOccurs="0"/>
                <xsd:element ref="ns2:_dlc_DocIdUrl" minOccurs="0"/>
                <xsd:element ref="ns2:_dlc_DocIdPersistId" minOccurs="0"/>
                <xsd:element ref="ns3:Bold_x0020_Ambition"/>
                <xsd:element ref="ns3:Practice_x0020_Area"/>
                <xsd:element ref="ns3:Workload_x0020_Name"/>
                <xsd:element ref="ns3:Partner_x0020_Maturity"/>
                <xsd:element ref="ns3:Modality"/>
                <xsd:element ref="ns3:Accreditation_x0020_Required" minOccurs="0"/>
                <xsd:element ref="ns3:IP_x0020_Status"/>
                <xsd:element ref="ns3:IP_x0020_Type"/>
                <xsd:element ref="ns3:Service1" minOccurs="0"/>
                <xsd:element ref="ns4:MediaServiceMetadata" minOccurs="0"/>
                <xsd:element ref="ns4: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Bold_x0020_Ambition" ma:index="11" ma:displayName="Bold Ambition" ma:default="NA" ma:format="Dropdown" ma:internalName="Bold_x0020_Ambition">
      <xsd:simpleType>
        <xsd:restriction base="dms:Choice">
          <xsd:enumeration value="NA"/>
          <xsd:enumeration value="Build The Intelligent Cloud"/>
          <xsd:enumeration value="Create More Personal Computing"/>
          <xsd:enumeration value="Reinventing Productivity and Business Processes"/>
        </xsd:restriction>
      </xsd:simpleType>
    </xsd:element>
    <xsd:element name="Practice_x0020_Area" ma:index="12" ma:displayName="Practice Area" ma:default="NA" ma:format="Dropdown" ma:internalName="Practice_x0020_Area">
      <xsd:simpleType>
        <xsd:restriction base="dms:Choice">
          <xsd:enumeration value="NA"/>
          <xsd:enumeration value="Cloud Application Development"/>
          <xsd:enumeration value="Cloud Application Development (O365)"/>
          <xsd:enumeration value="Cloud Infrastructure &amp; Management"/>
          <xsd:enumeration value="Data Platform and Analytics"/>
          <xsd:enumeration value="Dynamics 365"/>
          <xsd:enumeration value="Exchange Online"/>
          <xsd:enumeration value="Mobility &amp; Security"/>
          <xsd:enumeration value="Office 365"/>
          <xsd:enumeration value="Sharepoint Online"/>
          <xsd:enumeration value="Skype for Business"/>
          <xsd:enumeration value="Windows"/>
        </xsd:restriction>
      </xsd:simpleType>
    </xsd:element>
    <xsd:element name="Workload_x0020_Name" ma:index="13" ma:displayName="Workload Name" ma:list="{73322563-e1ed-4c6e-adbf-157731da68b9}" ma:internalName="Workload_x0020_Name" ma:showField="Title" ma:web="774be55f-118a-40c2-b09e-c94d765f6095">
      <xsd:simpleType>
        <xsd:restriction base="dms:Lookup"/>
      </xsd:simpleType>
    </xsd:element>
    <xsd:element name="Partner_x0020_Maturity" ma:index="14" ma:displayName="Partner Maturity" ma:default="NA" ma:format="Dropdown" ma:internalName="Partner_x0020_Maturity">
      <xsd:simpleType>
        <xsd:restriction base="dms:Choice">
          <xsd:enumeration value="NA"/>
          <xsd:enumeration value="Build"/>
          <xsd:enumeration value="Get Started"/>
          <xsd:enumeration value="Grow Your Business"/>
          <xsd:enumeration value="Operate &amp; Optimize"/>
          <xsd:enumeration value="Optimize Your Business"/>
          <xsd:enumeration value="Plan"/>
        </xsd:restriction>
      </xsd:simpleType>
    </xsd:element>
    <xsd:element name="Modality" ma:index="15" ma:displayName="Modality" ma:default="NA" ma:format="Dropdown" ma:internalName="Modality">
      <xsd:simpleType>
        <xsd:restriction base="dms:Choice">
          <xsd:enumeration value="NA"/>
          <xsd:enumeration value="1:1 Chat"/>
          <xsd:enumeration value="1:1 Consultation"/>
          <xsd:enumeration value="1:Many Webcast"/>
          <xsd:enumeration value="1:Many Onsite"/>
        </xsd:restriction>
      </xsd:simpleType>
    </xsd:element>
    <xsd:element name="Accreditation_x0020_Required" ma:index="16" nillable="true" ma:displayName="Accreditation Required" ma:default="Pending" ma:format="Dropdown" ma:internalName="Accreditation_x0020_Required">
      <xsd:simpleType>
        <xsd:restriction base="dms:Choice">
          <xsd:enumeration value="Yes"/>
          <xsd:enumeration value="Pending"/>
          <xsd:enumeration value="No"/>
          <xsd:enumeration value="Complete"/>
        </xsd:restriction>
      </xsd:simpleType>
    </xsd:element>
    <xsd:element name="IP_x0020_Status" ma:index="17" ma:displayName="IP Status" ma:default="NA"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8" ma:displayName="IP Type" ma:default="NA"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element name="Service1" ma:index="19" nillable="true" ma:displayName="Service" ma:list="{8bc47029-a29d-4fbd-bb3b-b6a7c35d411e}" ma:internalName="Service1" ma:showField="Title" ma:web="774be55f-118a-40c2-b09e-c94d765f6095">
      <xsd:simpleType>
        <xsd:restriction base="dms:Lookup"/>
      </xsd:simpleType>
    </xsd:element>
    <xsd:element name="SharedWithUsers" ma:index="2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description="" ma:internalName="SharedWithDetails" ma:readOnly="true">
      <xsd:simpleType>
        <xsd:restriction base="dms:Note">
          <xsd:maxLength value="255"/>
        </xsd:restriction>
      </xsd:simpleType>
    </xsd:element>
    <xsd:element name="LastSharedByUser" ma:index="24" nillable="true" ma:displayName="Last Shared By User" ma:description="" ma:internalName="LastSharedByUser" ma:readOnly="true">
      <xsd:simpleType>
        <xsd:restriction base="dms:Note">
          <xsd:maxLength value="255"/>
        </xsd:restriction>
      </xsd:simpleType>
    </xsd:element>
    <xsd:element name="LastSharedByTime" ma:index="2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bc03ed-0866-4d8b-8aa9-5f2cf5f70e1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230e9df3-be65-4c73-a93b-d1236ebd677e">PSCCIP-533525327-1027</_dlc_DocId>
    <_dlc_DocIdUrl xmlns="230e9df3-be65-4c73-a93b-d1236ebd677e">
      <Url>https://microsoft.sharepoint.com/teams/tpdconcen/_layouts/15/DocIdRedir.aspx?ID=PSCCIP-533525327-1027</Url>
      <Description>PSCCIP-533525327-1027</Description>
    </_dlc_DocIdUrl>
    <Workload_x0020_Name xmlns="774be55f-118a-40c2-b09e-c94d765f6095">1</Workload_x0020_Name>
    <Modality xmlns="774be55f-118a-40c2-b09e-c94d765f6095">1:Many Webcast</Modality>
    <Bold_x0020_Ambition xmlns="774be55f-118a-40c2-b09e-c94d765f6095">Build The Intelligent Cloud</Bold_x0020_Ambition>
    <IP_x0020_Status xmlns="774be55f-118a-40c2-b09e-c94d765f6095">Ready</IP_x0020_Status>
    <Partner_x0020_Maturity xmlns="774be55f-118a-40c2-b09e-c94d765f6095">Operate &amp; Optimize</Partner_x0020_Maturity>
    <Service1 xmlns="774be55f-118a-40c2-b09e-c94d765f6095">10</Service1>
    <IP_x0020_Type xmlns="774be55f-118a-40c2-b09e-c94d765f6095">Delivery Deck</IP_x0020_Type>
    <Practice_x0020_Area xmlns="774be55f-118a-40c2-b09e-c94d765f6095">Cloud Application Development</Practice_x0020_Area>
    <Accreditation_x0020_Required xmlns="774be55f-118a-40c2-b09e-c94d765f6095">Yes</Accreditation_x0020_Required>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C069B-786B-4095-B96D-58583BF67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74be55f-118a-40c2-b09e-c94d765f6095"/>
    <ds:schemaRef ds:uri="21bc03ed-0866-4d8b-8aa9-5f2cf5f70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B84444-3B77-4A84-A7A7-93300BE268CD}">
  <ds:schemaRefs>
    <ds:schemaRef ds:uri="http://schemas.microsoft.com/sharepoint/events"/>
  </ds:schemaRefs>
</ds:datastoreItem>
</file>

<file path=customXml/itemProps3.xml><?xml version="1.0" encoding="utf-8"?>
<ds:datastoreItem xmlns:ds="http://schemas.openxmlformats.org/officeDocument/2006/customXml" ds:itemID="{CC150212-3A2C-440D-A1CE-55668F609639}">
  <ds:schemaRefs>
    <ds:schemaRef ds:uri="http://purl.org/dc/elements/1.1/"/>
    <ds:schemaRef ds:uri="http://schemas.microsoft.com/office/2006/metadata/propertie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1bc03ed-0866-4d8b-8aa9-5f2cf5f70e1b"/>
    <ds:schemaRef ds:uri="774be55f-118a-40c2-b09e-c94d765f6095"/>
    <ds:schemaRef ds:uri="http://www.w3.org/XML/1998/namespace"/>
    <ds:schemaRef ds:uri="http://purl.org/dc/dcmitype/"/>
  </ds:schemaRefs>
</ds:datastoreItem>
</file>

<file path=customXml/itemProps4.xml><?xml version="1.0" encoding="utf-8"?>
<ds:datastoreItem xmlns:ds="http://schemas.openxmlformats.org/officeDocument/2006/customXml" ds:itemID="{2E318817-49CB-4EAE-A460-67A0CC80D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1010</Words>
  <Application>Microsoft Macintosh PowerPoint</Application>
  <PresentationFormat>Widescreen</PresentationFormat>
  <Paragraphs>147</Paragraphs>
  <Slides>40</Slides>
  <Notes>7</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40</vt:i4>
      </vt:variant>
    </vt:vector>
  </HeadingPairs>
  <TitlesOfParts>
    <vt:vector size="53" baseType="lpstr">
      <vt:lpstr>Arial</vt:lpstr>
      <vt:lpstr>Calibri</vt:lpstr>
      <vt:lpstr>Calibri Light</vt:lpstr>
      <vt:lpstr>Segoe UI</vt:lpstr>
      <vt:lpstr>Segoe UI Light</vt:lpstr>
      <vt:lpstr>Wingdings</vt:lpstr>
      <vt:lpstr>4_COLOR TEMPLATE</vt:lpstr>
      <vt:lpstr>COLOR TEMPLATE</vt:lpstr>
      <vt:lpstr>2_COLOR TEMPLATE</vt:lpstr>
      <vt:lpstr>1_KEEP_WHITE TEMPLATE</vt:lpstr>
      <vt:lpstr>1_5-30721_Build_2016_Template_Light</vt:lpstr>
      <vt:lpstr>6_COLOR TEMPLATE</vt:lpstr>
      <vt:lpstr>Office Theme</vt:lpstr>
      <vt:lpstr>Exploring OSS on Azure  </vt:lpstr>
      <vt:lpstr>Agenda</vt:lpstr>
      <vt:lpstr>Introduction to Open Source on Azure</vt:lpstr>
      <vt:lpstr>PowerPoint Presentation</vt:lpstr>
      <vt:lpstr>PowerPoint Presentation</vt:lpstr>
      <vt:lpstr>PowerPoint Presentation</vt:lpstr>
      <vt:lpstr>50 Regions</vt:lpstr>
      <vt:lpstr>PowerPoint Presentation</vt:lpstr>
      <vt:lpstr>PowerPoint Presentation</vt:lpstr>
      <vt:lpstr>Microsoft &amp; Linux: It’s been a journey </vt:lpstr>
      <vt:lpstr>PowerPoint Presentation</vt:lpstr>
      <vt:lpstr>Azure VM </vt:lpstr>
      <vt:lpstr>Linux Distributions on Azure </vt:lpstr>
      <vt:lpstr>LAMP  Azure </vt:lpstr>
      <vt:lpstr>Linux containers</vt:lpstr>
      <vt:lpstr>Azure Container Service </vt:lpstr>
      <vt:lpstr>Kubernetes</vt:lpstr>
      <vt:lpstr>Azure Service Fabric</vt:lpstr>
      <vt:lpstr>Infrastructure as Code</vt:lpstr>
      <vt:lpstr>Azure Functions </vt:lpstr>
      <vt:lpstr>Use Cases:</vt:lpstr>
      <vt:lpstr>Customer Stories</vt:lpstr>
      <vt:lpstr>PowerPoint Presentation</vt:lpstr>
      <vt:lpstr>BMW Connected application needed a solution for combining machine learned driver intents, real time telemetry from devices and up-to-date commute conditions such as traffic, monitor the commute needs of each driver</vt:lpstr>
      <vt:lpstr>BMW’s Open Mobility Cloud (OMC) Architecture </vt:lpstr>
      <vt:lpstr>Why Azure Service Fabric </vt:lpstr>
      <vt:lpstr>Open Mobility Cloud Azure Services ?</vt:lpstr>
      <vt:lpstr>Context &amp; Profile Subsystem </vt:lpstr>
      <vt:lpstr>Role of Azure Service Fabric </vt:lpstr>
      <vt:lpstr>PowerPoint Presentation</vt:lpstr>
      <vt:lpstr>alaskaair.com</vt:lpstr>
      <vt:lpstr>Scale and Capacity Issues </vt:lpstr>
      <vt:lpstr>From on-premises to Azure </vt:lpstr>
      <vt:lpstr>Next Challenge </vt:lpstr>
      <vt:lpstr>Solution of Alaska</vt:lpstr>
      <vt:lpstr>Azure Service Fabric </vt:lpstr>
      <vt:lpstr>Shopping Cart API architecture</vt:lpstr>
      <vt:lpstr>Azure Service Fabric + Windows Containers</vt:lpstr>
      <vt:lpstr>“We love the pristine and predictable environments provided by Windows Server Containers. Service Fabric brings us a safe and consistent deployment strategy that maximizes uptime. The marriage of the two in Microsoft Azure gives us unlimited potential”   Ralph Feltis: Software Engineer Alaska Airlines </vt:lpstr>
      <vt:lpstr>Recall Assessment</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dc:title>
  <dc:creator/>
  <cp:lastModifiedBy/>
  <cp:revision>3</cp:revision>
  <dcterms:modified xsi:type="dcterms:W3CDTF">2018-06-06T08:01:43Z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0x010100B90C06D219320442B38C20BC303D1512008626B2FAF072804EB6709CD1DD4134B9</vt:lpwstr>
  </property>
  <property fmtid="{D5CDD505-2E9C-101B-9397-08002B2CF9AE}" pid="3" name="_dlc_DocIdItemGuid">
    <vt:lpwstr>728d5ec4-de10-44b0-a941-d9e727d3256e</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rubanerj@microsoft.com</vt:lpwstr>
  </property>
  <property fmtid="{D5CDD505-2E9C-101B-9397-08002B2CF9AE}" pid="7" name="MSIP_Label_f42aa342-8706-4288-bd11-ebb85995028c_SetDate">
    <vt:lpwstr>2017-11-24T05:18:39.2258400Z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